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731B"/>
    <a:srgbClr val="2656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23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orp.ssi.govt.nz\usersa\awebb013\Desktop\Wellbeing%20report%20table.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orp.ssi.govt.nz\usersa\awebb013\Desktop\Drafts\COVID%20impacts%20on%20wellbeing%20deeper%20dive%202022-07-26.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ser>
          <c:idx val="2"/>
          <c:order val="2"/>
          <c:tx>
            <c:strRef>
              <c:f>'Time series graphs'!$K$4</c:f>
              <c:strCache>
                <c:ptCount val="1"/>
                <c:pt idx="0">
                  <c:v>LB1</c:v>
                </c:pt>
              </c:strCache>
            </c:strRef>
          </c:tx>
          <c:spPr>
            <a:noFill/>
            <a:ln>
              <a:noFill/>
            </a:ln>
            <a:effectLst/>
          </c:spPr>
          <c:cat>
            <c:multiLvlStrRef>
              <c:f>'Time series graphs'!$G$5:$H$40</c:f>
              <c:multiLvlStrCache>
                <c:ptCount val="36"/>
                <c:lvl>
                  <c:pt idx="0">
                    <c:v>2016</c:v>
                  </c:pt>
                  <c:pt idx="1">
                    <c:v>2018</c:v>
                  </c:pt>
                  <c:pt idx="2">
                    <c:v>Jun 2020</c:v>
                  </c:pt>
                  <c:pt idx="3">
                    <c:v>Sep 2020</c:v>
                  </c:pt>
                  <c:pt idx="4">
                    <c:v>Dec 2020</c:v>
                  </c:pt>
                  <c:pt idx="5">
                    <c:v>Mar 2021</c:v>
                  </c:pt>
                  <c:pt idx="6">
                    <c:v>2016</c:v>
                  </c:pt>
                  <c:pt idx="7">
                    <c:v>2018</c:v>
                  </c:pt>
                  <c:pt idx="8">
                    <c:v>Jun 2020</c:v>
                  </c:pt>
                  <c:pt idx="9">
                    <c:v>Sep 2020</c:v>
                  </c:pt>
                  <c:pt idx="10">
                    <c:v>Dec 2020</c:v>
                  </c:pt>
                  <c:pt idx="11">
                    <c:v>Mar 2021</c:v>
                  </c:pt>
                  <c:pt idx="12">
                    <c:v>2016</c:v>
                  </c:pt>
                  <c:pt idx="13">
                    <c:v>2018</c:v>
                  </c:pt>
                  <c:pt idx="14">
                    <c:v>Jun 2020</c:v>
                  </c:pt>
                  <c:pt idx="15">
                    <c:v>Sep 2020</c:v>
                  </c:pt>
                  <c:pt idx="16">
                    <c:v>Dec 2020</c:v>
                  </c:pt>
                  <c:pt idx="17">
                    <c:v>Mar 2021</c:v>
                  </c:pt>
                  <c:pt idx="18">
                    <c:v>2016</c:v>
                  </c:pt>
                  <c:pt idx="19">
                    <c:v>2018</c:v>
                  </c:pt>
                  <c:pt idx="20">
                    <c:v>Jun 2020</c:v>
                  </c:pt>
                  <c:pt idx="21">
                    <c:v>Sep 2020</c:v>
                  </c:pt>
                  <c:pt idx="22">
                    <c:v>Dec 2020</c:v>
                  </c:pt>
                  <c:pt idx="23">
                    <c:v>Mar 2021</c:v>
                  </c:pt>
                  <c:pt idx="24">
                    <c:v>2016</c:v>
                  </c:pt>
                  <c:pt idx="25">
                    <c:v>2018</c:v>
                  </c:pt>
                  <c:pt idx="26">
                    <c:v>Jun 2020</c:v>
                  </c:pt>
                  <c:pt idx="27">
                    <c:v>Sep 2020</c:v>
                  </c:pt>
                  <c:pt idx="28">
                    <c:v>Dec 2020</c:v>
                  </c:pt>
                  <c:pt idx="29">
                    <c:v>Mar 2021</c:v>
                  </c:pt>
                  <c:pt idx="30">
                    <c:v>2016</c:v>
                  </c:pt>
                  <c:pt idx="31">
                    <c:v>2018</c:v>
                  </c:pt>
                  <c:pt idx="32">
                    <c:v>Jun 2020</c:v>
                  </c:pt>
                  <c:pt idx="33">
                    <c:v>Sep 2020</c:v>
                  </c:pt>
                  <c:pt idx="34">
                    <c:v>Dec 2020</c:v>
                  </c:pt>
                  <c:pt idx="35">
                    <c:v>Mar 2021</c:v>
                  </c:pt>
                </c:lvl>
                <c:lvl>
                  <c:pt idx="0">
                    <c:v>Sole mothers 
(18-64)</c:v>
                  </c:pt>
                  <c:pt idx="6">
                    <c:v>Sole fathers 
(18-64)</c:v>
                  </c:pt>
                  <c:pt idx="12">
                    <c:v>Partnered mothers (18-64)</c:v>
                  </c:pt>
                  <c:pt idx="18">
                    <c:v>Partnered fathers (18-64)</c:v>
                  </c:pt>
                  <c:pt idx="24">
                    <c:v>All women 
(18-64)</c:v>
                  </c:pt>
                  <c:pt idx="30">
                    <c:v>All men 
(18-64)</c:v>
                  </c:pt>
                </c:lvl>
              </c:multiLvlStrCache>
            </c:multiLvlStrRef>
          </c:cat>
          <c:val>
            <c:numRef>
              <c:f>'Time series graphs'!$K$5:$K$40</c:f>
              <c:numCache>
                <c:formatCode>0.0</c:formatCode>
                <c:ptCount val="36"/>
                <c:pt idx="0">
                  <c:v>7.0023908445677847</c:v>
                </c:pt>
                <c:pt idx="1">
                  <c:v>6.749356818289872</c:v>
                </c:pt>
                <c:pt idx="2">
                  <c:v>7.2103528692413787</c:v>
                </c:pt>
                <c:pt idx="3">
                  <c:v>7.102038906102484</c:v>
                </c:pt>
                <c:pt idx="4">
                  <c:v>7.1269062610513361</c:v>
                </c:pt>
                <c:pt idx="5">
                  <c:v>7.1721373018214143</c:v>
                </c:pt>
                <c:pt idx="6" formatCode="General">
                  <c:v>-1000</c:v>
                </c:pt>
                <c:pt idx="7" formatCode="General">
                  <c:v>-1000</c:v>
                </c:pt>
                <c:pt idx="8" formatCode="General">
                  <c:v>-1000</c:v>
                </c:pt>
                <c:pt idx="9" formatCode="General">
                  <c:v>-1000</c:v>
                </c:pt>
                <c:pt idx="10" formatCode="General">
                  <c:v>-1000</c:v>
                </c:pt>
                <c:pt idx="11" formatCode="General">
                  <c:v>-1000</c:v>
                </c:pt>
                <c:pt idx="12">
                  <c:v>7.8478477229470904</c:v>
                </c:pt>
                <c:pt idx="13">
                  <c:v>7.7162117148118519</c:v>
                </c:pt>
                <c:pt idx="14">
                  <c:v>7.9636312423080389</c:v>
                </c:pt>
                <c:pt idx="15">
                  <c:v>7.9528176146901632</c:v>
                </c:pt>
                <c:pt idx="16">
                  <c:v>8.1665049740014748</c:v>
                </c:pt>
                <c:pt idx="17">
                  <c:v>8.035524828348521</c:v>
                </c:pt>
                <c:pt idx="18" formatCode="General">
                  <c:v>-1000</c:v>
                </c:pt>
                <c:pt idx="19" formatCode="General">
                  <c:v>-1000</c:v>
                </c:pt>
                <c:pt idx="20" formatCode="General">
                  <c:v>-1000</c:v>
                </c:pt>
                <c:pt idx="21" formatCode="General">
                  <c:v>-1000</c:v>
                </c:pt>
                <c:pt idx="22" formatCode="General">
                  <c:v>-1000</c:v>
                </c:pt>
                <c:pt idx="23" formatCode="General">
                  <c:v>-1000</c:v>
                </c:pt>
                <c:pt idx="24">
                  <c:v>7.6923539934323406</c:v>
                </c:pt>
                <c:pt idx="25">
                  <c:v>7.5457266830480423</c:v>
                </c:pt>
                <c:pt idx="26">
                  <c:v>7.7695394267389011</c:v>
                </c:pt>
                <c:pt idx="27">
                  <c:v>7.712541668918325</c:v>
                </c:pt>
                <c:pt idx="28">
                  <c:v>7.8637407984731231</c:v>
                </c:pt>
                <c:pt idx="29">
                  <c:v>7.8307136323649642</c:v>
                </c:pt>
                <c:pt idx="30" formatCode="General">
                  <c:v>-1000</c:v>
                </c:pt>
                <c:pt idx="31" formatCode="General">
                  <c:v>-1000</c:v>
                </c:pt>
                <c:pt idx="32" formatCode="General">
                  <c:v>-1000</c:v>
                </c:pt>
                <c:pt idx="33" formatCode="General">
                  <c:v>-1000</c:v>
                </c:pt>
                <c:pt idx="34" formatCode="General">
                  <c:v>-1000</c:v>
                </c:pt>
                <c:pt idx="35" formatCode="General">
                  <c:v>-1000</c:v>
                </c:pt>
              </c:numCache>
            </c:numRef>
          </c:val>
          <c:extLst>
            <c:ext xmlns:c16="http://schemas.microsoft.com/office/drawing/2014/chart" uri="{C3380CC4-5D6E-409C-BE32-E72D297353CC}">
              <c16:uniqueId val="{00000000-D413-40F5-94BB-DE60DDCD51FA}"/>
            </c:ext>
          </c:extLst>
        </c:ser>
        <c:ser>
          <c:idx val="4"/>
          <c:order val="4"/>
          <c:tx>
            <c:strRef>
              <c:f>'Time series graphs'!$M$4</c:f>
              <c:strCache>
                <c:ptCount val="1"/>
                <c:pt idx="0">
                  <c:v>2xMoE 1</c:v>
                </c:pt>
              </c:strCache>
            </c:strRef>
          </c:tx>
          <c:spPr>
            <a:solidFill>
              <a:srgbClr val="DCE9F4"/>
            </a:solidFill>
            <a:ln>
              <a:noFill/>
            </a:ln>
            <a:effectLst/>
          </c:spPr>
          <c:cat>
            <c:multiLvlStrRef>
              <c:f>'Time series graphs'!$G$5:$H$40</c:f>
              <c:multiLvlStrCache>
                <c:ptCount val="36"/>
                <c:lvl>
                  <c:pt idx="0">
                    <c:v>2016</c:v>
                  </c:pt>
                  <c:pt idx="1">
                    <c:v>2018</c:v>
                  </c:pt>
                  <c:pt idx="2">
                    <c:v>Jun 2020</c:v>
                  </c:pt>
                  <c:pt idx="3">
                    <c:v>Sep 2020</c:v>
                  </c:pt>
                  <c:pt idx="4">
                    <c:v>Dec 2020</c:v>
                  </c:pt>
                  <c:pt idx="5">
                    <c:v>Mar 2021</c:v>
                  </c:pt>
                  <c:pt idx="6">
                    <c:v>2016</c:v>
                  </c:pt>
                  <c:pt idx="7">
                    <c:v>2018</c:v>
                  </c:pt>
                  <c:pt idx="8">
                    <c:v>Jun 2020</c:v>
                  </c:pt>
                  <c:pt idx="9">
                    <c:v>Sep 2020</c:v>
                  </c:pt>
                  <c:pt idx="10">
                    <c:v>Dec 2020</c:v>
                  </c:pt>
                  <c:pt idx="11">
                    <c:v>Mar 2021</c:v>
                  </c:pt>
                  <c:pt idx="12">
                    <c:v>2016</c:v>
                  </c:pt>
                  <c:pt idx="13">
                    <c:v>2018</c:v>
                  </c:pt>
                  <c:pt idx="14">
                    <c:v>Jun 2020</c:v>
                  </c:pt>
                  <c:pt idx="15">
                    <c:v>Sep 2020</c:v>
                  </c:pt>
                  <c:pt idx="16">
                    <c:v>Dec 2020</c:v>
                  </c:pt>
                  <c:pt idx="17">
                    <c:v>Mar 2021</c:v>
                  </c:pt>
                  <c:pt idx="18">
                    <c:v>2016</c:v>
                  </c:pt>
                  <c:pt idx="19">
                    <c:v>2018</c:v>
                  </c:pt>
                  <c:pt idx="20">
                    <c:v>Jun 2020</c:v>
                  </c:pt>
                  <c:pt idx="21">
                    <c:v>Sep 2020</c:v>
                  </c:pt>
                  <c:pt idx="22">
                    <c:v>Dec 2020</c:v>
                  </c:pt>
                  <c:pt idx="23">
                    <c:v>Mar 2021</c:v>
                  </c:pt>
                  <c:pt idx="24">
                    <c:v>2016</c:v>
                  </c:pt>
                  <c:pt idx="25">
                    <c:v>2018</c:v>
                  </c:pt>
                  <c:pt idx="26">
                    <c:v>Jun 2020</c:v>
                  </c:pt>
                  <c:pt idx="27">
                    <c:v>Sep 2020</c:v>
                  </c:pt>
                  <c:pt idx="28">
                    <c:v>Dec 2020</c:v>
                  </c:pt>
                  <c:pt idx="29">
                    <c:v>Mar 2021</c:v>
                  </c:pt>
                  <c:pt idx="30">
                    <c:v>2016</c:v>
                  </c:pt>
                  <c:pt idx="31">
                    <c:v>2018</c:v>
                  </c:pt>
                  <c:pt idx="32">
                    <c:v>Jun 2020</c:v>
                  </c:pt>
                  <c:pt idx="33">
                    <c:v>Sep 2020</c:v>
                  </c:pt>
                  <c:pt idx="34">
                    <c:v>Dec 2020</c:v>
                  </c:pt>
                  <c:pt idx="35">
                    <c:v>Mar 2021</c:v>
                  </c:pt>
                </c:lvl>
                <c:lvl>
                  <c:pt idx="0">
                    <c:v>Sole mothers 
(18-64)</c:v>
                  </c:pt>
                  <c:pt idx="6">
                    <c:v>Sole fathers 
(18-64)</c:v>
                  </c:pt>
                  <c:pt idx="12">
                    <c:v>Partnered mothers (18-64)</c:v>
                  </c:pt>
                  <c:pt idx="18">
                    <c:v>Partnered fathers (18-64)</c:v>
                  </c:pt>
                  <c:pt idx="24">
                    <c:v>All women 
(18-64)</c:v>
                  </c:pt>
                  <c:pt idx="30">
                    <c:v>All men 
(18-64)</c:v>
                  </c:pt>
                </c:lvl>
              </c:multiLvlStrCache>
            </c:multiLvlStrRef>
          </c:cat>
          <c:val>
            <c:numRef>
              <c:f>'Time series graphs'!$M$5:$M$40</c:f>
              <c:numCache>
                <c:formatCode>0.0</c:formatCode>
                <c:ptCount val="36"/>
                <c:pt idx="0">
                  <c:v>0.5227409688214516</c:v>
                </c:pt>
                <c:pt idx="1">
                  <c:v>0.52441114713009829</c:v>
                </c:pt>
                <c:pt idx="2">
                  <c:v>0.33751596427458708</c:v>
                </c:pt>
                <c:pt idx="3">
                  <c:v>0.31109032770274825</c:v>
                </c:pt>
                <c:pt idx="4">
                  <c:v>0.3992130026115519</c:v>
                </c:pt>
                <c:pt idx="5">
                  <c:v>0.31535341494829411</c:v>
                </c:pt>
                <c:pt idx="12">
                  <c:v>0.19388853477728646</c:v>
                </c:pt>
                <c:pt idx="13">
                  <c:v>0.24797267886396138</c:v>
                </c:pt>
                <c:pt idx="14">
                  <c:v>0.21866547209210455</c:v>
                </c:pt>
                <c:pt idx="15">
                  <c:v>0.14244607708700568</c:v>
                </c:pt>
                <c:pt idx="16">
                  <c:v>0.16029703326868855</c:v>
                </c:pt>
                <c:pt idx="17">
                  <c:v>0.20319246104336583</c:v>
                </c:pt>
                <c:pt idx="24">
                  <c:v>0.12646124736507422</c:v>
                </c:pt>
                <c:pt idx="25">
                  <c:v>0.15556913829316765</c:v>
                </c:pt>
                <c:pt idx="26">
                  <c:v>0.13164898527697283</c:v>
                </c:pt>
                <c:pt idx="27">
                  <c:v>0.10242785322373241</c:v>
                </c:pt>
                <c:pt idx="28">
                  <c:v>0.11012143021157053</c:v>
                </c:pt>
                <c:pt idx="29">
                  <c:v>0.12877434315773023</c:v>
                </c:pt>
              </c:numCache>
            </c:numRef>
          </c:val>
          <c:extLst>
            <c:ext xmlns:c16="http://schemas.microsoft.com/office/drawing/2014/chart" uri="{C3380CC4-5D6E-409C-BE32-E72D297353CC}">
              <c16:uniqueId val="{00000001-D413-40F5-94BB-DE60DDCD51FA}"/>
            </c:ext>
          </c:extLst>
        </c:ser>
        <c:dLbls>
          <c:showLegendKey val="0"/>
          <c:showVal val="0"/>
          <c:showCatName val="0"/>
          <c:showSerName val="0"/>
          <c:showPercent val="0"/>
          <c:showBubbleSize val="0"/>
        </c:dLbls>
        <c:axId val="1170874360"/>
        <c:axId val="1170870752"/>
      </c:areaChart>
      <c:areaChart>
        <c:grouping val="stacked"/>
        <c:varyColors val="0"/>
        <c:ser>
          <c:idx val="3"/>
          <c:order val="3"/>
          <c:tx>
            <c:strRef>
              <c:f>'Time series graphs'!$L$4</c:f>
              <c:strCache>
                <c:ptCount val="1"/>
                <c:pt idx="0">
                  <c:v>LB2</c:v>
                </c:pt>
              </c:strCache>
            </c:strRef>
          </c:tx>
          <c:spPr>
            <a:noFill/>
            <a:ln>
              <a:noFill/>
            </a:ln>
            <a:effectLst/>
          </c:spPr>
          <c:cat>
            <c:multiLvlStrRef>
              <c:f>'Time series graphs'!$G$5:$H$40</c:f>
              <c:multiLvlStrCache>
                <c:ptCount val="36"/>
                <c:lvl>
                  <c:pt idx="0">
                    <c:v>2016</c:v>
                  </c:pt>
                  <c:pt idx="1">
                    <c:v>2018</c:v>
                  </c:pt>
                  <c:pt idx="2">
                    <c:v>Jun 2020</c:v>
                  </c:pt>
                  <c:pt idx="3">
                    <c:v>Sep 2020</c:v>
                  </c:pt>
                  <c:pt idx="4">
                    <c:v>Dec 2020</c:v>
                  </c:pt>
                  <c:pt idx="5">
                    <c:v>Mar 2021</c:v>
                  </c:pt>
                  <c:pt idx="6">
                    <c:v>2016</c:v>
                  </c:pt>
                  <c:pt idx="7">
                    <c:v>2018</c:v>
                  </c:pt>
                  <c:pt idx="8">
                    <c:v>Jun 2020</c:v>
                  </c:pt>
                  <c:pt idx="9">
                    <c:v>Sep 2020</c:v>
                  </c:pt>
                  <c:pt idx="10">
                    <c:v>Dec 2020</c:v>
                  </c:pt>
                  <c:pt idx="11">
                    <c:v>Mar 2021</c:v>
                  </c:pt>
                  <c:pt idx="12">
                    <c:v>2016</c:v>
                  </c:pt>
                  <c:pt idx="13">
                    <c:v>2018</c:v>
                  </c:pt>
                  <c:pt idx="14">
                    <c:v>Jun 2020</c:v>
                  </c:pt>
                  <c:pt idx="15">
                    <c:v>Sep 2020</c:v>
                  </c:pt>
                  <c:pt idx="16">
                    <c:v>Dec 2020</c:v>
                  </c:pt>
                  <c:pt idx="17">
                    <c:v>Mar 2021</c:v>
                  </c:pt>
                  <c:pt idx="18">
                    <c:v>2016</c:v>
                  </c:pt>
                  <c:pt idx="19">
                    <c:v>2018</c:v>
                  </c:pt>
                  <c:pt idx="20">
                    <c:v>Jun 2020</c:v>
                  </c:pt>
                  <c:pt idx="21">
                    <c:v>Sep 2020</c:v>
                  </c:pt>
                  <c:pt idx="22">
                    <c:v>Dec 2020</c:v>
                  </c:pt>
                  <c:pt idx="23">
                    <c:v>Mar 2021</c:v>
                  </c:pt>
                  <c:pt idx="24">
                    <c:v>2016</c:v>
                  </c:pt>
                  <c:pt idx="25">
                    <c:v>2018</c:v>
                  </c:pt>
                  <c:pt idx="26">
                    <c:v>Jun 2020</c:v>
                  </c:pt>
                  <c:pt idx="27">
                    <c:v>Sep 2020</c:v>
                  </c:pt>
                  <c:pt idx="28">
                    <c:v>Dec 2020</c:v>
                  </c:pt>
                  <c:pt idx="29">
                    <c:v>Mar 2021</c:v>
                  </c:pt>
                  <c:pt idx="30">
                    <c:v>2016</c:v>
                  </c:pt>
                  <c:pt idx="31">
                    <c:v>2018</c:v>
                  </c:pt>
                  <c:pt idx="32">
                    <c:v>Jun 2020</c:v>
                  </c:pt>
                  <c:pt idx="33">
                    <c:v>Sep 2020</c:v>
                  </c:pt>
                  <c:pt idx="34">
                    <c:v>Dec 2020</c:v>
                  </c:pt>
                  <c:pt idx="35">
                    <c:v>Mar 2021</c:v>
                  </c:pt>
                </c:lvl>
                <c:lvl>
                  <c:pt idx="0">
                    <c:v>Sole mothers 
(18-64)</c:v>
                  </c:pt>
                  <c:pt idx="6">
                    <c:v>Sole fathers 
(18-64)</c:v>
                  </c:pt>
                  <c:pt idx="12">
                    <c:v>Partnered mothers (18-64)</c:v>
                  </c:pt>
                  <c:pt idx="18">
                    <c:v>Partnered fathers (18-64)</c:v>
                  </c:pt>
                  <c:pt idx="24">
                    <c:v>All women 
(18-64)</c:v>
                  </c:pt>
                  <c:pt idx="30">
                    <c:v>All men 
(18-64)</c:v>
                  </c:pt>
                </c:lvl>
              </c:multiLvlStrCache>
            </c:multiLvlStrRef>
          </c:cat>
          <c:val>
            <c:numRef>
              <c:f>'Time series graphs'!$L$5:$L$40</c:f>
              <c:numCache>
                <c:formatCode>General</c:formatCode>
                <c:ptCount val="36"/>
                <c:pt idx="0">
                  <c:v>-1000</c:v>
                </c:pt>
                <c:pt idx="1">
                  <c:v>-1000</c:v>
                </c:pt>
                <c:pt idx="2">
                  <c:v>-1000</c:v>
                </c:pt>
                <c:pt idx="3">
                  <c:v>-1000</c:v>
                </c:pt>
                <c:pt idx="4">
                  <c:v>-1000</c:v>
                </c:pt>
                <c:pt idx="5">
                  <c:v>-1000</c:v>
                </c:pt>
                <c:pt idx="6" formatCode="0.0">
                  <c:v>6.8049806922756986</c:v>
                </c:pt>
                <c:pt idx="7" formatCode="0.0">
                  <c:v>6.0403318305975837</c:v>
                </c:pt>
                <c:pt idx="8" formatCode="0.0">
                  <c:v>6.4466308223207829</c:v>
                </c:pt>
                <c:pt idx="9" formatCode="0.0">
                  <c:v>6.6914475790208483</c:v>
                </c:pt>
                <c:pt idx="10" formatCode="0.0">
                  <c:v>6.6751640194943249</c:v>
                </c:pt>
                <c:pt idx="11" formatCode="0.0">
                  <c:v>6.7441996259469841</c:v>
                </c:pt>
                <c:pt idx="12">
                  <c:v>-1000</c:v>
                </c:pt>
                <c:pt idx="13">
                  <c:v>-1000</c:v>
                </c:pt>
                <c:pt idx="14">
                  <c:v>-1000</c:v>
                </c:pt>
                <c:pt idx="15">
                  <c:v>-1000</c:v>
                </c:pt>
                <c:pt idx="16">
                  <c:v>-1000</c:v>
                </c:pt>
                <c:pt idx="17">
                  <c:v>-1000</c:v>
                </c:pt>
                <c:pt idx="18" formatCode="0.0">
                  <c:v>7.7141723200465186</c:v>
                </c:pt>
                <c:pt idx="19" formatCode="0.0">
                  <c:v>7.6225232240540022</c:v>
                </c:pt>
                <c:pt idx="20" formatCode="0.0">
                  <c:v>7.9338843871179812</c:v>
                </c:pt>
                <c:pt idx="21" formatCode="0.0">
                  <c:v>7.8430546319622758</c:v>
                </c:pt>
                <c:pt idx="22" formatCode="0.0">
                  <c:v>7.9074825509059981</c:v>
                </c:pt>
                <c:pt idx="23" formatCode="0.0">
                  <c:v>7.9683298555248685</c:v>
                </c:pt>
                <c:pt idx="24">
                  <c:v>-1000</c:v>
                </c:pt>
                <c:pt idx="25">
                  <c:v>-1000</c:v>
                </c:pt>
                <c:pt idx="26">
                  <c:v>-1000</c:v>
                </c:pt>
                <c:pt idx="27">
                  <c:v>-1000</c:v>
                </c:pt>
                <c:pt idx="28">
                  <c:v>-1000</c:v>
                </c:pt>
                <c:pt idx="29">
                  <c:v>-1000</c:v>
                </c:pt>
                <c:pt idx="30" formatCode="0.0">
                  <c:v>7.5038460248839582</c:v>
                </c:pt>
                <c:pt idx="31" formatCode="0.0">
                  <c:v>7.4954137751719632</c:v>
                </c:pt>
                <c:pt idx="32" formatCode="0.0">
                  <c:v>7.7536137736607103</c:v>
                </c:pt>
                <c:pt idx="33" formatCode="0.0">
                  <c:v>7.6522586197561466</c:v>
                </c:pt>
                <c:pt idx="34" formatCode="0.0">
                  <c:v>7.7705917977515</c:v>
                </c:pt>
                <c:pt idx="35" formatCode="0.0">
                  <c:v>7.7814585605495132</c:v>
                </c:pt>
              </c:numCache>
            </c:numRef>
          </c:val>
          <c:extLst>
            <c:ext xmlns:c16="http://schemas.microsoft.com/office/drawing/2014/chart" uri="{C3380CC4-5D6E-409C-BE32-E72D297353CC}">
              <c16:uniqueId val="{00000002-D413-40F5-94BB-DE60DDCD51FA}"/>
            </c:ext>
          </c:extLst>
        </c:ser>
        <c:ser>
          <c:idx val="5"/>
          <c:order val="5"/>
          <c:tx>
            <c:strRef>
              <c:f>'Time series graphs'!$N$4</c:f>
              <c:strCache>
                <c:ptCount val="1"/>
                <c:pt idx="0">
                  <c:v>2xMoE 2</c:v>
                </c:pt>
              </c:strCache>
            </c:strRef>
          </c:tx>
          <c:spPr>
            <a:solidFill>
              <a:srgbClr val="DCE9F4"/>
            </a:solidFill>
            <a:ln>
              <a:noFill/>
            </a:ln>
            <a:effectLst/>
          </c:spPr>
          <c:cat>
            <c:multiLvlStrRef>
              <c:f>'Time series graphs'!$G$5:$H$40</c:f>
              <c:multiLvlStrCache>
                <c:ptCount val="36"/>
                <c:lvl>
                  <c:pt idx="0">
                    <c:v>2016</c:v>
                  </c:pt>
                  <c:pt idx="1">
                    <c:v>2018</c:v>
                  </c:pt>
                  <c:pt idx="2">
                    <c:v>Jun 2020</c:v>
                  </c:pt>
                  <c:pt idx="3">
                    <c:v>Sep 2020</c:v>
                  </c:pt>
                  <c:pt idx="4">
                    <c:v>Dec 2020</c:v>
                  </c:pt>
                  <c:pt idx="5">
                    <c:v>Mar 2021</c:v>
                  </c:pt>
                  <c:pt idx="6">
                    <c:v>2016</c:v>
                  </c:pt>
                  <c:pt idx="7">
                    <c:v>2018</c:v>
                  </c:pt>
                  <c:pt idx="8">
                    <c:v>Jun 2020</c:v>
                  </c:pt>
                  <c:pt idx="9">
                    <c:v>Sep 2020</c:v>
                  </c:pt>
                  <c:pt idx="10">
                    <c:v>Dec 2020</c:v>
                  </c:pt>
                  <c:pt idx="11">
                    <c:v>Mar 2021</c:v>
                  </c:pt>
                  <c:pt idx="12">
                    <c:v>2016</c:v>
                  </c:pt>
                  <c:pt idx="13">
                    <c:v>2018</c:v>
                  </c:pt>
                  <c:pt idx="14">
                    <c:v>Jun 2020</c:v>
                  </c:pt>
                  <c:pt idx="15">
                    <c:v>Sep 2020</c:v>
                  </c:pt>
                  <c:pt idx="16">
                    <c:v>Dec 2020</c:v>
                  </c:pt>
                  <c:pt idx="17">
                    <c:v>Mar 2021</c:v>
                  </c:pt>
                  <c:pt idx="18">
                    <c:v>2016</c:v>
                  </c:pt>
                  <c:pt idx="19">
                    <c:v>2018</c:v>
                  </c:pt>
                  <c:pt idx="20">
                    <c:v>Jun 2020</c:v>
                  </c:pt>
                  <c:pt idx="21">
                    <c:v>Sep 2020</c:v>
                  </c:pt>
                  <c:pt idx="22">
                    <c:v>Dec 2020</c:v>
                  </c:pt>
                  <c:pt idx="23">
                    <c:v>Mar 2021</c:v>
                  </c:pt>
                  <c:pt idx="24">
                    <c:v>2016</c:v>
                  </c:pt>
                  <c:pt idx="25">
                    <c:v>2018</c:v>
                  </c:pt>
                  <c:pt idx="26">
                    <c:v>Jun 2020</c:v>
                  </c:pt>
                  <c:pt idx="27">
                    <c:v>Sep 2020</c:v>
                  </c:pt>
                  <c:pt idx="28">
                    <c:v>Dec 2020</c:v>
                  </c:pt>
                  <c:pt idx="29">
                    <c:v>Mar 2021</c:v>
                  </c:pt>
                  <c:pt idx="30">
                    <c:v>2016</c:v>
                  </c:pt>
                  <c:pt idx="31">
                    <c:v>2018</c:v>
                  </c:pt>
                  <c:pt idx="32">
                    <c:v>Jun 2020</c:v>
                  </c:pt>
                  <c:pt idx="33">
                    <c:v>Sep 2020</c:v>
                  </c:pt>
                  <c:pt idx="34">
                    <c:v>Dec 2020</c:v>
                  </c:pt>
                  <c:pt idx="35">
                    <c:v>Mar 2021</c:v>
                  </c:pt>
                </c:lvl>
                <c:lvl>
                  <c:pt idx="0">
                    <c:v>Sole mothers 
(18-64)</c:v>
                  </c:pt>
                  <c:pt idx="6">
                    <c:v>Sole fathers 
(18-64)</c:v>
                  </c:pt>
                  <c:pt idx="12">
                    <c:v>Partnered mothers (18-64)</c:v>
                  </c:pt>
                  <c:pt idx="18">
                    <c:v>Partnered fathers (18-64)</c:v>
                  </c:pt>
                  <c:pt idx="24">
                    <c:v>All women 
(18-64)</c:v>
                  </c:pt>
                  <c:pt idx="30">
                    <c:v>All men 
(18-64)</c:v>
                  </c:pt>
                </c:lvl>
              </c:multiLvlStrCache>
            </c:multiLvlStrRef>
          </c:cat>
          <c:val>
            <c:numRef>
              <c:f>'Time series graphs'!$N$5:$N$40</c:f>
              <c:numCache>
                <c:formatCode>General</c:formatCode>
                <c:ptCount val="36"/>
                <c:pt idx="6" formatCode="0.0">
                  <c:v>0.7395591726422901</c:v>
                </c:pt>
                <c:pt idx="7" formatCode="0.0">
                  <c:v>0.91544168230426504</c:v>
                </c:pt>
                <c:pt idx="8" formatCode="0.0">
                  <c:v>0.76076777594760336</c:v>
                </c:pt>
                <c:pt idx="9" formatCode="0.0">
                  <c:v>0.67777431482720485</c:v>
                </c:pt>
                <c:pt idx="10" formatCode="0.0">
                  <c:v>0.78226270128820785</c:v>
                </c:pt>
                <c:pt idx="11" formatCode="0.0">
                  <c:v>0.87989535304853805</c:v>
                </c:pt>
                <c:pt idx="18" formatCode="0.0">
                  <c:v>0.2598032189788721</c:v>
                </c:pt>
                <c:pt idx="19" formatCode="0.0">
                  <c:v>0.27274286959077637</c:v>
                </c:pt>
                <c:pt idx="20" formatCode="0.0">
                  <c:v>0.18558424939334728</c:v>
                </c:pt>
                <c:pt idx="21" formatCode="0.0">
                  <c:v>0.17215875879713566</c:v>
                </c:pt>
                <c:pt idx="22" formatCode="0.0">
                  <c:v>0.15621464580812636</c:v>
                </c:pt>
                <c:pt idx="23" formatCode="0.0">
                  <c:v>0.19657386804765312</c:v>
                </c:pt>
                <c:pt idx="30" formatCode="0.0">
                  <c:v>0.16555637662807951</c:v>
                </c:pt>
                <c:pt idx="31" formatCode="0.0">
                  <c:v>0.16024117727291237</c:v>
                </c:pt>
                <c:pt idx="32" formatCode="0.0">
                  <c:v>0.12583522075810274</c:v>
                </c:pt>
                <c:pt idx="33" formatCode="0.0">
                  <c:v>0.12289186162345685</c:v>
                </c:pt>
                <c:pt idx="34" formatCode="0.0">
                  <c:v>0.12362333125265633</c:v>
                </c:pt>
                <c:pt idx="35" formatCode="0.0">
                  <c:v>0.12340590088143924</c:v>
                </c:pt>
              </c:numCache>
            </c:numRef>
          </c:val>
          <c:extLst>
            <c:ext xmlns:c16="http://schemas.microsoft.com/office/drawing/2014/chart" uri="{C3380CC4-5D6E-409C-BE32-E72D297353CC}">
              <c16:uniqueId val="{00000003-D413-40F5-94BB-DE60DDCD51FA}"/>
            </c:ext>
          </c:extLst>
        </c:ser>
        <c:dLbls>
          <c:showLegendKey val="0"/>
          <c:showVal val="0"/>
          <c:showCatName val="0"/>
          <c:showSerName val="0"/>
          <c:showPercent val="0"/>
          <c:showBubbleSize val="0"/>
        </c:dLbls>
        <c:axId val="1139667208"/>
        <c:axId val="1139671472"/>
      </c:areaChart>
      <c:lineChart>
        <c:grouping val="standard"/>
        <c:varyColors val="0"/>
        <c:ser>
          <c:idx val="0"/>
          <c:order val="0"/>
          <c:tx>
            <c:strRef>
              <c:f>'Time series graphs'!$I$4</c:f>
              <c:strCache>
                <c:ptCount val="1"/>
                <c:pt idx="0">
                  <c:v>Pre-COVID</c:v>
                </c:pt>
              </c:strCache>
            </c:strRef>
          </c:tx>
          <c:spPr>
            <a:ln w="28575" cap="rnd">
              <a:solidFill>
                <a:srgbClr val="A6A6A6"/>
              </a:solidFill>
              <a:round/>
            </a:ln>
            <a:effectLst/>
          </c:spPr>
          <c:marker>
            <c:symbol val="none"/>
          </c:marker>
          <c:cat>
            <c:multiLvlStrRef>
              <c:f>'Time series graphs'!$G$5:$H$40</c:f>
              <c:multiLvlStrCache>
                <c:ptCount val="36"/>
                <c:lvl>
                  <c:pt idx="0">
                    <c:v>2016</c:v>
                  </c:pt>
                  <c:pt idx="1">
                    <c:v>2018</c:v>
                  </c:pt>
                  <c:pt idx="2">
                    <c:v>Jun 2020</c:v>
                  </c:pt>
                  <c:pt idx="3">
                    <c:v>Sep 2020</c:v>
                  </c:pt>
                  <c:pt idx="4">
                    <c:v>Dec 2020</c:v>
                  </c:pt>
                  <c:pt idx="5">
                    <c:v>Mar 2021</c:v>
                  </c:pt>
                  <c:pt idx="6">
                    <c:v>2016</c:v>
                  </c:pt>
                  <c:pt idx="7">
                    <c:v>2018</c:v>
                  </c:pt>
                  <c:pt idx="8">
                    <c:v>Jun 2020</c:v>
                  </c:pt>
                  <c:pt idx="9">
                    <c:v>Sep 2020</c:v>
                  </c:pt>
                  <c:pt idx="10">
                    <c:v>Dec 2020</c:v>
                  </c:pt>
                  <c:pt idx="11">
                    <c:v>Mar 2021</c:v>
                  </c:pt>
                  <c:pt idx="12">
                    <c:v>2016</c:v>
                  </c:pt>
                  <c:pt idx="13">
                    <c:v>2018</c:v>
                  </c:pt>
                  <c:pt idx="14">
                    <c:v>Jun 2020</c:v>
                  </c:pt>
                  <c:pt idx="15">
                    <c:v>Sep 2020</c:v>
                  </c:pt>
                  <c:pt idx="16">
                    <c:v>Dec 2020</c:v>
                  </c:pt>
                  <c:pt idx="17">
                    <c:v>Mar 2021</c:v>
                  </c:pt>
                  <c:pt idx="18">
                    <c:v>2016</c:v>
                  </c:pt>
                  <c:pt idx="19">
                    <c:v>2018</c:v>
                  </c:pt>
                  <c:pt idx="20">
                    <c:v>Jun 2020</c:v>
                  </c:pt>
                  <c:pt idx="21">
                    <c:v>Sep 2020</c:v>
                  </c:pt>
                  <c:pt idx="22">
                    <c:v>Dec 2020</c:v>
                  </c:pt>
                  <c:pt idx="23">
                    <c:v>Mar 2021</c:v>
                  </c:pt>
                  <c:pt idx="24">
                    <c:v>2016</c:v>
                  </c:pt>
                  <c:pt idx="25">
                    <c:v>2018</c:v>
                  </c:pt>
                  <c:pt idx="26">
                    <c:v>Jun 2020</c:v>
                  </c:pt>
                  <c:pt idx="27">
                    <c:v>Sep 2020</c:v>
                  </c:pt>
                  <c:pt idx="28">
                    <c:v>Dec 2020</c:v>
                  </c:pt>
                  <c:pt idx="29">
                    <c:v>Mar 2021</c:v>
                  </c:pt>
                  <c:pt idx="30">
                    <c:v>2016</c:v>
                  </c:pt>
                  <c:pt idx="31">
                    <c:v>2018</c:v>
                  </c:pt>
                  <c:pt idx="32">
                    <c:v>Jun 2020</c:v>
                  </c:pt>
                  <c:pt idx="33">
                    <c:v>Sep 2020</c:v>
                  </c:pt>
                  <c:pt idx="34">
                    <c:v>Dec 2020</c:v>
                  </c:pt>
                  <c:pt idx="35">
                    <c:v>Mar 2021</c:v>
                  </c:pt>
                </c:lvl>
                <c:lvl>
                  <c:pt idx="0">
                    <c:v>Sole mothers 
(18-64)</c:v>
                  </c:pt>
                  <c:pt idx="6">
                    <c:v>Sole fathers 
(18-64)</c:v>
                  </c:pt>
                  <c:pt idx="12">
                    <c:v>Partnered mothers (18-64)</c:v>
                  </c:pt>
                  <c:pt idx="18">
                    <c:v>Partnered fathers (18-64)</c:v>
                  </c:pt>
                  <c:pt idx="24">
                    <c:v>All women 
(18-64)</c:v>
                  </c:pt>
                  <c:pt idx="30">
                    <c:v>All men 
(18-64)</c:v>
                  </c:pt>
                </c:lvl>
              </c:multiLvlStrCache>
            </c:multiLvlStrRef>
          </c:cat>
          <c:val>
            <c:numRef>
              <c:f>'Time series graphs'!$I$5:$I$40</c:f>
              <c:numCache>
                <c:formatCode>0.0</c:formatCode>
                <c:ptCount val="36"/>
                <c:pt idx="0">
                  <c:v>7.2637613289785108</c:v>
                </c:pt>
                <c:pt idx="1">
                  <c:v>7.0115623918549215</c:v>
                </c:pt>
                <c:pt idx="6">
                  <c:v>7.1747602785968434</c:v>
                </c:pt>
                <c:pt idx="7">
                  <c:v>6.4980526717497167</c:v>
                </c:pt>
                <c:pt idx="12">
                  <c:v>7.9447919903357338</c:v>
                </c:pt>
                <c:pt idx="13">
                  <c:v>7.8401980542438325</c:v>
                </c:pt>
                <c:pt idx="18">
                  <c:v>7.8440739295359547</c:v>
                </c:pt>
                <c:pt idx="19">
                  <c:v>7.7588946588493908</c:v>
                </c:pt>
                <c:pt idx="24">
                  <c:v>7.7555846171148781</c:v>
                </c:pt>
                <c:pt idx="25">
                  <c:v>7.6235112521946258</c:v>
                </c:pt>
                <c:pt idx="30">
                  <c:v>7.5866242131979984</c:v>
                </c:pt>
                <c:pt idx="31">
                  <c:v>7.5755343638084192</c:v>
                </c:pt>
              </c:numCache>
            </c:numRef>
          </c:val>
          <c:smooth val="0"/>
          <c:extLst>
            <c:ext xmlns:c16="http://schemas.microsoft.com/office/drawing/2014/chart" uri="{C3380CC4-5D6E-409C-BE32-E72D297353CC}">
              <c16:uniqueId val="{00000004-D413-40F5-94BB-DE60DDCD51FA}"/>
            </c:ext>
          </c:extLst>
        </c:ser>
        <c:ser>
          <c:idx val="1"/>
          <c:order val="1"/>
          <c:tx>
            <c:strRef>
              <c:f>'Time series graphs'!$J$4</c:f>
              <c:strCache>
                <c:ptCount val="1"/>
                <c:pt idx="0">
                  <c:v>COVID</c:v>
                </c:pt>
              </c:strCache>
            </c:strRef>
          </c:tx>
          <c:spPr>
            <a:ln w="28575" cap="rnd">
              <a:solidFill>
                <a:srgbClr val="E8731B"/>
              </a:solidFill>
              <a:round/>
            </a:ln>
            <a:effectLst/>
          </c:spPr>
          <c:marker>
            <c:symbol val="none"/>
          </c:marker>
          <c:cat>
            <c:multiLvlStrRef>
              <c:f>'Time series graphs'!$G$5:$H$40</c:f>
              <c:multiLvlStrCache>
                <c:ptCount val="36"/>
                <c:lvl>
                  <c:pt idx="0">
                    <c:v>2016</c:v>
                  </c:pt>
                  <c:pt idx="1">
                    <c:v>2018</c:v>
                  </c:pt>
                  <c:pt idx="2">
                    <c:v>Jun 2020</c:v>
                  </c:pt>
                  <c:pt idx="3">
                    <c:v>Sep 2020</c:v>
                  </c:pt>
                  <c:pt idx="4">
                    <c:v>Dec 2020</c:v>
                  </c:pt>
                  <c:pt idx="5">
                    <c:v>Mar 2021</c:v>
                  </c:pt>
                  <c:pt idx="6">
                    <c:v>2016</c:v>
                  </c:pt>
                  <c:pt idx="7">
                    <c:v>2018</c:v>
                  </c:pt>
                  <c:pt idx="8">
                    <c:v>Jun 2020</c:v>
                  </c:pt>
                  <c:pt idx="9">
                    <c:v>Sep 2020</c:v>
                  </c:pt>
                  <c:pt idx="10">
                    <c:v>Dec 2020</c:v>
                  </c:pt>
                  <c:pt idx="11">
                    <c:v>Mar 2021</c:v>
                  </c:pt>
                  <c:pt idx="12">
                    <c:v>2016</c:v>
                  </c:pt>
                  <c:pt idx="13">
                    <c:v>2018</c:v>
                  </c:pt>
                  <c:pt idx="14">
                    <c:v>Jun 2020</c:v>
                  </c:pt>
                  <c:pt idx="15">
                    <c:v>Sep 2020</c:v>
                  </c:pt>
                  <c:pt idx="16">
                    <c:v>Dec 2020</c:v>
                  </c:pt>
                  <c:pt idx="17">
                    <c:v>Mar 2021</c:v>
                  </c:pt>
                  <c:pt idx="18">
                    <c:v>2016</c:v>
                  </c:pt>
                  <c:pt idx="19">
                    <c:v>2018</c:v>
                  </c:pt>
                  <c:pt idx="20">
                    <c:v>Jun 2020</c:v>
                  </c:pt>
                  <c:pt idx="21">
                    <c:v>Sep 2020</c:v>
                  </c:pt>
                  <c:pt idx="22">
                    <c:v>Dec 2020</c:v>
                  </c:pt>
                  <c:pt idx="23">
                    <c:v>Mar 2021</c:v>
                  </c:pt>
                  <c:pt idx="24">
                    <c:v>2016</c:v>
                  </c:pt>
                  <c:pt idx="25">
                    <c:v>2018</c:v>
                  </c:pt>
                  <c:pt idx="26">
                    <c:v>Jun 2020</c:v>
                  </c:pt>
                  <c:pt idx="27">
                    <c:v>Sep 2020</c:v>
                  </c:pt>
                  <c:pt idx="28">
                    <c:v>Dec 2020</c:v>
                  </c:pt>
                  <c:pt idx="29">
                    <c:v>Mar 2021</c:v>
                  </c:pt>
                  <c:pt idx="30">
                    <c:v>2016</c:v>
                  </c:pt>
                  <c:pt idx="31">
                    <c:v>2018</c:v>
                  </c:pt>
                  <c:pt idx="32">
                    <c:v>Jun 2020</c:v>
                  </c:pt>
                  <c:pt idx="33">
                    <c:v>Sep 2020</c:v>
                  </c:pt>
                  <c:pt idx="34">
                    <c:v>Dec 2020</c:v>
                  </c:pt>
                  <c:pt idx="35">
                    <c:v>Mar 2021</c:v>
                  </c:pt>
                </c:lvl>
                <c:lvl>
                  <c:pt idx="0">
                    <c:v>Sole mothers 
(18-64)</c:v>
                  </c:pt>
                  <c:pt idx="6">
                    <c:v>Sole fathers 
(18-64)</c:v>
                  </c:pt>
                  <c:pt idx="12">
                    <c:v>Partnered mothers (18-64)</c:v>
                  </c:pt>
                  <c:pt idx="18">
                    <c:v>Partnered fathers (18-64)</c:v>
                  </c:pt>
                  <c:pt idx="24">
                    <c:v>All women 
(18-64)</c:v>
                  </c:pt>
                  <c:pt idx="30">
                    <c:v>All men 
(18-64)</c:v>
                  </c:pt>
                </c:lvl>
              </c:multiLvlStrCache>
            </c:multiLvlStrRef>
          </c:cat>
          <c:val>
            <c:numRef>
              <c:f>'Time series graphs'!$J$5:$J$40</c:f>
              <c:numCache>
                <c:formatCode>General</c:formatCode>
                <c:ptCount val="36"/>
                <c:pt idx="2" formatCode="0.0">
                  <c:v>7.3791108513786723</c:v>
                </c:pt>
                <c:pt idx="3" formatCode="0.0">
                  <c:v>7.2575840699538583</c:v>
                </c:pt>
                <c:pt idx="4" formatCode="0.0">
                  <c:v>7.3265127623571118</c:v>
                </c:pt>
                <c:pt idx="5" formatCode="0.0">
                  <c:v>7.3298140092955615</c:v>
                </c:pt>
                <c:pt idx="8" formatCode="0.0">
                  <c:v>6.8270147102945842</c:v>
                </c:pt>
                <c:pt idx="9" formatCode="0.0">
                  <c:v>7.0303347364344511</c:v>
                </c:pt>
                <c:pt idx="10" formatCode="0.0">
                  <c:v>7.0662953701384286</c:v>
                </c:pt>
                <c:pt idx="11" formatCode="0.0">
                  <c:v>7.1841473024712528</c:v>
                </c:pt>
                <c:pt idx="14" formatCode="0.0">
                  <c:v>8.0729639783540907</c:v>
                </c:pt>
                <c:pt idx="15" formatCode="0.0">
                  <c:v>8.0240406532336657</c:v>
                </c:pt>
                <c:pt idx="16" formatCode="0.0">
                  <c:v>8.2466534906358184</c:v>
                </c:pt>
                <c:pt idx="17" formatCode="0.0">
                  <c:v>8.1371210588702034</c:v>
                </c:pt>
                <c:pt idx="20" formatCode="0.0">
                  <c:v>8.0266765118146548</c:v>
                </c:pt>
                <c:pt idx="21" formatCode="0.0">
                  <c:v>7.9291340113608433</c:v>
                </c:pt>
                <c:pt idx="22" formatCode="0.0">
                  <c:v>7.9855898738100608</c:v>
                </c:pt>
                <c:pt idx="23" formatCode="0.0">
                  <c:v>8.0666167895486947</c:v>
                </c:pt>
                <c:pt idx="26" formatCode="0.0">
                  <c:v>7.8353639193773876</c:v>
                </c:pt>
                <c:pt idx="27" formatCode="0.0">
                  <c:v>7.7637555955301911</c:v>
                </c:pt>
                <c:pt idx="28" formatCode="0.0">
                  <c:v>7.9188015135789085</c:v>
                </c:pt>
                <c:pt idx="29" formatCode="0.0">
                  <c:v>7.8951008039438291</c:v>
                </c:pt>
                <c:pt idx="32" formatCode="0.0">
                  <c:v>7.8165313840397612</c:v>
                </c:pt>
                <c:pt idx="33" formatCode="0.0">
                  <c:v>7.7137045505678747</c:v>
                </c:pt>
                <c:pt idx="34" formatCode="0.0">
                  <c:v>7.8324034633778279</c:v>
                </c:pt>
                <c:pt idx="35" formatCode="0.0">
                  <c:v>7.8431615109902326</c:v>
                </c:pt>
              </c:numCache>
            </c:numRef>
          </c:val>
          <c:smooth val="0"/>
          <c:extLst>
            <c:ext xmlns:c16="http://schemas.microsoft.com/office/drawing/2014/chart" uri="{C3380CC4-5D6E-409C-BE32-E72D297353CC}">
              <c16:uniqueId val="{00000005-D413-40F5-94BB-DE60DDCD51FA}"/>
            </c:ext>
          </c:extLst>
        </c:ser>
        <c:dLbls>
          <c:showLegendKey val="0"/>
          <c:showVal val="0"/>
          <c:showCatName val="0"/>
          <c:showSerName val="0"/>
          <c:showPercent val="0"/>
          <c:showBubbleSize val="0"/>
        </c:dLbls>
        <c:marker val="1"/>
        <c:smooth val="0"/>
        <c:axId val="1170874360"/>
        <c:axId val="1170870752"/>
      </c:lineChart>
      <c:catAx>
        <c:axId val="1170874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chemeClr val="tx1"/>
                </a:solidFill>
                <a:latin typeface="+mn-lt"/>
                <a:ea typeface="+mn-ea"/>
                <a:cs typeface="+mn-cs"/>
              </a:defRPr>
            </a:pPr>
            <a:endParaRPr lang="en-US"/>
          </a:p>
        </c:txPr>
        <c:crossAx val="1170870752"/>
        <c:crosses val="autoZero"/>
        <c:auto val="1"/>
        <c:lblAlgn val="ctr"/>
        <c:lblOffset val="100"/>
        <c:noMultiLvlLbl val="0"/>
      </c:catAx>
      <c:valAx>
        <c:axId val="1170870752"/>
        <c:scaling>
          <c:orientation val="minMax"/>
          <c:max val="8.5"/>
          <c:min val="5"/>
        </c:scaling>
        <c:delete val="0"/>
        <c:axPos val="l"/>
        <c:majorGridlines>
          <c:spPr>
            <a:ln w="9525" cap="flat" cmpd="sng" algn="ctr">
              <a:solidFill>
                <a:schemeClr val="tx1">
                  <a:lumMod val="15000"/>
                  <a:lumOff val="85000"/>
                </a:schemeClr>
              </a:solidFill>
              <a:round/>
            </a:ln>
            <a:effectLst/>
          </c:spPr>
        </c:majorGridlines>
        <c:title>
          <c:tx>
            <c:strRef>
              <c:f>'Time series graphs'!$E$1</c:f>
              <c:strCache>
                <c:ptCount val="1"/>
                <c:pt idx="0">
                  <c:v>Average life satisfaction (0-10)</c:v>
                </c:pt>
              </c:strCache>
            </c:strRef>
          </c:tx>
          <c:overlay val="0"/>
          <c:spPr>
            <a:noFill/>
            <a:ln>
              <a:noFill/>
            </a:ln>
            <a:effectLst/>
          </c:spPr>
          <c:txPr>
            <a:bodyPr rot="-5400000" spcFirstLastPara="1" vertOverflow="ellipsis" vert="horz" wrap="square" anchor="ctr" anchorCtr="1"/>
            <a:lstStyle/>
            <a:p>
              <a:pPr>
                <a:defRPr sz="700" b="0" i="0" u="none" strike="noStrike" kern="1200" baseline="0">
                  <a:solidFill>
                    <a:schemeClr val="tx1"/>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solidFill>
                <a:latin typeface="+mn-lt"/>
                <a:ea typeface="+mn-ea"/>
                <a:cs typeface="+mn-cs"/>
              </a:defRPr>
            </a:pPr>
            <a:endParaRPr lang="en-US"/>
          </a:p>
        </c:txPr>
        <c:crossAx val="1170874360"/>
        <c:crosses val="autoZero"/>
        <c:crossBetween val="between"/>
        <c:majorUnit val="1"/>
      </c:valAx>
      <c:valAx>
        <c:axId val="1139671472"/>
        <c:scaling>
          <c:orientation val="minMax"/>
          <c:min val="5"/>
        </c:scaling>
        <c:delete val="1"/>
        <c:axPos val="r"/>
        <c:numFmt formatCode="General" sourceLinked="1"/>
        <c:majorTickMark val="out"/>
        <c:minorTickMark val="none"/>
        <c:tickLblPos val="nextTo"/>
        <c:crossAx val="1139667208"/>
        <c:crosses val="max"/>
        <c:crossBetween val="between"/>
      </c:valAx>
      <c:catAx>
        <c:axId val="1139667208"/>
        <c:scaling>
          <c:orientation val="minMax"/>
        </c:scaling>
        <c:delete val="1"/>
        <c:axPos val="b"/>
        <c:numFmt formatCode="General" sourceLinked="1"/>
        <c:majorTickMark val="out"/>
        <c:minorTickMark val="none"/>
        <c:tickLblPos val="nextTo"/>
        <c:crossAx val="1139671472"/>
        <c:crosses val="autoZero"/>
        <c:auto val="1"/>
        <c:lblAlgn val="ctr"/>
        <c:lblOffset val="100"/>
        <c:noMultiLvlLbl val="0"/>
      </c:catAx>
      <c:spPr>
        <a:noFill/>
        <a:ln>
          <a:noFill/>
        </a:ln>
        <a:effectLst/>
      </c:spPr>
    </c:plotArea>
    <c:legend>
      <c:legendPos val="b"/>
      <c:legendEntry>
        <c:idx val="0"/>
        <c:delete val="1"/>
      </c:legendEntry>
      <c:legendEntry>
        <c:idx val="1"/>
        <c:delete val="1"/>
      </c:legendEntry>
      <c:legendEntry>
        <c:idx val="2"/>
        <c:delete val="1"/>
      </c:legendEntry>
      <c:legendEntry>
        <c:idx val="3"/>
        <c:delete val="1"/>
      </c:legendEntry>
      <c:overlay val="0"/>
      <c:spPr>
        <a:noFill/>
        <a:ln>
          <a:noFill/>
        </a:ln>
        <a:effectLst/>
      </c:spPr>
      <c:txPr>
        <a:bodyPr rot="0" spcFirstLastPara="1" vertOverflow="ellipsis" vert="horz" wrap="square" anchor="ctr" anchorCtr="1"/>
        <a:lstStyle/>
        <a:p>
          <a:pPr>
            <a:defRPr sz="7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700">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739299718646846"/>
          <c:y val="5.7074174365075343E-2"/>
          <c:w val="0.78164980670816808"/>
          <c:h val="0.65645514223194745"/>
        </c:manualLayout>
      </c:layout>
      <c:lineChart>
        <c:grouping val="standard"/>
        <c:varyColors val="0"/>
        <c:ser>
          <c:idx val="3"/>
          <c:order val="0"/>
          <c:tx>
            <c:strRef>
              <c:f>'Graph - Sep lockdown'!$B$6</c:f>
              <c:strCache>
                <c:ptCount val="1"/>
                <c:pt idx="0">
                  <c:v>Outside of Auckland</c:v>
                </c:pt>
              </c:strCache>
            </c:strRef>
          </c:tx>
          <c:spPr>
            <a:ln w="28575" cap="rnd">
              <a:solidFill>
                <a:srgbClr val="A6A6A6"/>
              </a:solidFill>
              <a:round/>
            </a:ln>
            <a:effectLst/>
          </c:spPr>
          <c:marker>
            <c:symbol val="none"/>
          </c:marker>
          <c:cat>
            <c:numRef>
              <c:f>'Graph - Sep lockdown'!$A$7:$A$53</c:f>
              <c:numCache>
                <c:formatCode>m/d/yyyy</c:formatCode>
                <c:ptCount val="47"/>
                <c:pt idx="0">
                  <c:v>44041</c:v>
                </c:pt>
                <c:pt idx="1">
                  <c:v>44042</c:v>
                </c:pt>
                <c:pt idx="2">
                  <c:v>44043</c:v>
                </c:pt>
                <c:pt idx="3">
                  <c:v>44044</c:v>
                </c:pt>
                <c:pt idx="4">
                  <c:v>44045</c:v>
                </c:pt>
                <c:pt idx="5">
                  <c:v>44046</c:v>
                </c:pt>
                <c:pt idx="6">
                  <c:v>44047</c:v>
                </c:pt>
                <c:pt idx="7">
                  <c:v>44048</c:v>
                </c:pt>
                <c:pt idx="8">
                  <c:v>44049</c:v>
                </c:pt>
                <c:pt idx="9">
                  <c:v>44050</c:v>
                </c:pt>
                <c:pt idx="10">
                  <c:v>44051</c:v>
                </c:pt>
                <c:pt idx="11">
                  <c:v>44052</c:v>
                </c:pt>
                <c:pt idx="12">
                  <c:v>44053</c:v>
                </c:pt>
                <c:pt idx="13">
                  <c:v>44054</c:v>
                </c:pt>
                <c:pt idx="14">
                  <c:v>44055</c:v>
                </c:pt>
                <c:pt idx="15">
                  <c:v>44056</c:v>
                </c:pt>
                <c:pt idx="16">
                  <c:v>44057</c:v>
                </c:pt>
                <c:pt idx="17">
                  <c:v>44058</c:v>
                </c:pt>
                <c:pt idx="18">
                  <c:v>44059</c:v>
                </c:pt>
                <c:pt idx="19">
                  <c:v>44060</c:v>
                </c:pt>
                <c:pt idx="20">
                  <c:v>44061</c:v>
                </c:pt>
                <c:pt idx="21">
                  <c:v>44062</c:v>
                </c:pt>
                <c:pt idx="22">
                  <c:v>44063</c:v>
                </c:pt>
                <c:pt idx="23">
                  <c:v>44064</c:v>
                </c:pt>
                <c:pt idx="24">
                  <c:v>44065</c:v>
                </c:pt>
                <c:pt idx="25">
                  <c:v>44066</c:v>
                </c:pt>
                <c:pt idx="26">
                  <c:v>44067</c:v>
                </c:pt>
                <c:pt idx="27">
                  <c:v>44068</c:v>
                </c:pt>
                <c:pt idx="28">
                  <c:v>44069</c:v>
                </c:pt>
                <c:pt idx="29">
                  <c:v>44070</c:v>
                </c:pt>
                <c:pt idx="30">
                  <c:v>44071</c:v>
                </c:pt>
                <c:pt idx="31">
                  <c:v>44072</c:v>
                </c:pt>
                <c:pt idx="32">
                  <c:v>44073</c:v>
                </c:pt>
                <c:pt idx="33">
                  <c:v>44074</c:v>
                </c:pt>
                <c:pt idx="34">
                  <c:v>44075</c:v>
                </c:pt>
                <c:pt idx="35">
                  <c:v>44076</c:v>
                </c:pt>
                <c:pt idx="36">
                  <c:v>44077</c:v>
                </c:pt>
                <c:pt idx="37">
                  <c:v>44078</c:v>
                </c:pt>
                <c:pt idx="38">
                  <c:v>44079</c:v>
                </c:pt>
                <c:pt idx="39">
                  <c:v>44080</c:v>
                </c:pt>
                <c:pt idx="40">
                  <c:v>44081</c:v>
                </c:pt>
                <c:pt idx="41">
                  <c:v>44082</c:v>
                </c:pt>
                <c:pt idx="42">
                  <c:v>44083</c:v>
                </c:pt>
                <c:pt idx="43">
                  <c:v>44084</c:v>
                </c:pt>
                <c:pt idx="44">
                  <c:v>44085</c:v>
                </c:pt>
                <c:pt idx="45">
                  <c:v>44086</c:v>
                </c:pt>
                <c:pt idx="46">
                  <c:v>44087</c:v>
                </c:pt>
              </c:numCache>
            </c:numRef>
          </c:cat>
          <c:val>
            <c:numRef>
              <c:f>'Graph - Sep lockdown'!$B$7:$B$53</c:f>
              <c:numCache>
                <c:formatCode>0%</c:formatCode>
                <c:ptCount val="47"/>
                <c:pt idx="0">
                  <c:v>0.82222222222222219</c:v>
                </c:pt>
                <c:pt idx="1">
                  <c:v>0.82089552238805974</c:v>
                </c:pt>
                <c:pt idx="2">
                  <c:v>0.83333333333333337</c:v>
                </c:pt>
                <c:pt idx="3">
                  <c:v>0.81944444444444442</c:v>
                </c:pt>
                <c:pt idx="4">
                  <c:v>0.79611650485436891</c:v>
                </c:pt>
                <c:pt idx="5">
                  <c:v>0.80314960629921262</c:v>
                </c:pt>
                <c:pt idx="6">
                  <c:v>0.81300813008130079</c:v>
                </c:pt>
                <c:pt idx="7">
                  <c:v>0.84347826086956523</c:v>
                </c:pt>
                <c:pt idx="8">
                  <c:v>0.83157894736842108</c:v>
                </c:pt>
                <c:pt idx="9">
                  <c:v>0.83561643835616439</c:v>
                </c:pt>
                <c:pt idx="10">
                  <c:v>0.82954545454545459</c:v>
                </c:pt>
                <c:pt idx="11">
                  <c:v>0.85496183206106868</c:v>
                </c:pt>
                <c:pt idx="12">
                  <c:v>#N/A</c:v>
                </c:pt>
                <c:pt idx="13">
                  <c:v>#N/A</c:v>
                </c:pt>
              </c:numCache>
            </c:numRef>
          </c:val>
          <c:smooth val="0"/>
          <c:extLst>
            <c:ext xmlns:c16="http://schemas.microsoft.com/office/drawing/2014/chart" uri="{C3380CC4-5D6E-409C-BE32-E72D297353CC}">
              <c16:uniqueId val="{00000000-E0D2-4B55-8688-F2C52F284AC5}"/>
            </c:ext>
          </c:extLst>
        </c:ser>
        <c:ser>
          <c:idx val="4"/>
          <c:order val="1"/>
          <c:tx>
            <c:strRef>
              <c:f>'Graph - Sep lockdown'!$C$6</c:f>
              <c:strCache>
                <c:ptCount val="1"/>
                <c:pt idx="0">
                  <c:v>During</c:v>
                </c:pt>
              </c:strCache>
            </c:strRef>
          </c:tx>
          <c:spPr>
            <a:ln w="28575" cap="rnd">
              <a:solidFill>
                <a:srgbClr val="A6A6A6"/>
              </a:solidFill>
              <a:round/>
            </a:ln>
            <a:effectLst/>
          </c:spPr>
          <c:marker>
            <c:symbol val="none"/>
          </c:marker>
          <c:cat>
            <c:numRef>
              <c:f>'Graph - Sep lockdown'!$A$7:$A$53</c:f>
              <c:numCache>
                <c:formatCode>m/d/yyyy</c:formatCode>
                <c:ptCount val="47"/>
                <c:pt idx="0">
                  <c:v>44041</c:v>
                </c:pt>
                <c:pt idx="1">
                  <c:v>44042</c:v>
                </c:pt>
                <c:pt idx="2">
                  <c:v>44043</c:v>
                </c:pt>
                <c:pt idx="3">
                  <c:v>44044</c:v>
                </c:pt>
                <c:pt idx="4">
                  <c:v>44045</c:v>
                </c:pt>
                <c:pt idx="5">
                  <c:v>44046</c:v>
                </c:pt>
                <c:pt idx="6">
                  <c:v>44047</c:v>
                </c:pt>
                <c:pt idx="7">
                  <c:v>44048</c:v>
                </c:pt>
                <c:pt idx="8">
                  <c:v>44049</c:v>
                </c:pt>
                <c:pt idx="9">
                  <c:v>44050</c:v>
                </c:pt>
                <c:pt idx="10">
                  <c:v>44051</c:v>
                </c:pt>
                <c:pt idx="11">
                  <c:v>44052</c:v>
                </c:pt>
                <c:pt idx="12">
                  <c:v>44053</c:v>
                </c:pt>
                <c:pt idx="13">
                  <c:v>44054</c:v>
                </c:pt>
                <c:pt idx="14">
                  <c:v>44055</c:v>
                </c:pt>
                <c:pt idx="15">
                  <c:v>44056</c:v>
                </c:pt>
                <c:pt idx="16">
                  <c:v>44057</c:v>
                </c:pt>
                <c:pt idx="17">
                  <c:v>44058</c:v>
                </c:pt>
                <c:pt idx="18">
                  <c:v>44059</c:v>
                </c:pt>
                <c:pt idx="19">
                  <c:v>44060</c:v>
                </c:pt>
                <c:pt idx="20">
                  <c:v>44061</c:v>
                </c:pt>
                <c:pt idx="21">
                  <c:v>44062</c:v>
                </c:pt>
                <c:pt idx="22">
                  <c:v>44063</c:v>
                </c:pt>
                <c:pt idx="23">
                  <c:v>44064</c:v>
                </c:pt>
                <c:pt idx="24">
                  <c:v>44065</c:v>
                </c:pt>
                <c:pt idx="25">
                  <c:v>44066</c:v>
                </c:pt>
                <c:pt idx="26">
                  <c:v>44067</c:v>
                </c:pt>
                <c:pt idx="27">
                  <c:v>44068</c:v>
                </c:pt>
                <c:pt idx="28">
                  <c:v>44069</c:v>
                </c:pt>
                <c:pt idx="29">
                  <c:v>44070</c:v>
                </c:pt>
                <c:pt idx="30">
                  <c:v>44071</c:v>
                </c:pt>
                <c:pt idx="31">
                  <c:v>44072</c:v>
                </c:pt>
                <c:pt idx="32">
                  <c:v>44073</c:v>
                </c:pt>
                <c:pt idx="33">
                  <c:v>44074</c:v>
                </c:pt>
                <c:pt idx="34">
                  <c:v>44075</c:v>
                </c:pt>
                <c:pt idx="35">
                  <c:v>44076</c:v>
                </c:pt>
                <c:pt idx="36">
                  <c:v>44077</c:v>
                </c:pt>
                <c:pt idx="37">
                  <c:v>44078</c:v>
                </c:pt>
                <c:pt idx="38">
                  <c:v>44079</c:v>
                </c:pt>
                <c:pt idx="39">
                  <c:v>44080</c:v>
                </c:pt>
                <c:pt idx="40">
                  <c:v>44081</c:v>
                </c:pt>
                <c:pt idx="41">
                  <c:v>44082</c:v>
                </c:pt>
                <c:pt idx="42">
                  <c:v>44083</c:v>
                </c:pt>
                <c:pt idx="43">
                  <c:v>44084</c:v>
                </c:pt>
                <c:pt idx="44">
                  <c:v>44085</c:v>
                </c:pt>
                <c:pt idx="45">
                  <c:v>44086</c:v>
                </c:pt>
                <c:pt idx="46">
                  <c:v>44087</c:v>
                </c:pt>
              </c:numCache>
            </c:numRef>
          </c:cat>
          <c:val>
            <c:numRef>
              <c:f>'Graph - Sep lockdown'!$C$7:$C$53</c:f>
              <c:numCache>
                <c:formatCode>General</c:formatCode>
                <c:ptCount val="47"/>
                <c:pt idx="14" formatCode="0%">
                  <c:v>#N/A</c:v>
                </c:pt>
                <c:pt idx="15" formatCode="0%">
                  <c:v>0.84210526315789469</c:v>
                </c:pt>
                <c:pt idx="16" formatCode="0%">
                  <c:v>0.79545454545454541</c:v>
                </c:pt>
                <c:pt idx="17" formatCode="0%">
                  <c:v>0.8035714285714286</c:v>
                </c:pt>
                <c:pt idx="18" formatCode="0%">
                  <c:v>0.82352941176470584</c:v>
                </c:pt>
                <c:pt idx="19" formatCode="0%">
                  <c:v>0.82352941176470584</c:v>
                </c:pt>
                <c:pt idx="20" formatCode="0%">
                  <c:v>0.84955752212389379</c:v>
                </c:pt>
                <c:pt idx="21" formatCode="0%">
                  <c:v>0.839622641509434</c:v>
                </c:pt>
                <c:pt idx="22" formatCode="0%">
                  <c:v>0.83950617283950613</c:v>
                </c:pt>
                <c:pt idx="23" formatCode="0%">
                  <c:v>0.8125</c:v>
                </c:pt>
                <c:pt idx="24" formatCode="0%">
                  <c:v>0.8125</c:v>
                </c:pt>
                <c:pt idx="25" formatCode="0%">
                  <c:v>0.83695652173913049</c:v>
                </c:pt>
                <c:pt idx="26" formatCode="0%">
                  <c:v>0.84166666666666667</c:v>
                </c:pt>
                <c:pt idx="27" formatCode="0%">
                  <c:v>0.8380281690140845</c:v>
                </c:pt>
                <c:pt idx="28" formatCode="0%">
                  <c:v>0.82993197278911568</c:v>
                </c:pt>
                <c:pt idx="29" formatCode="0%">
                  <c:v>0.83464566929133854</c:v>
                </c:pt>
                <c:pt idx="30" formatCode="0%">
                  <c:v>0.81176470588235294</c:v>
                </c:pt>
                <c:pt idx="31" formatCode="0%">
                  <c:v>0.84883720930232553</c:v>
                </c:pt>
                <c:pt idx="32" formatCode="0%">
                  <c:v>#N/A</c:v>
                </c:pt>
              </c:numCache>
            </c:numRef>
          </c:val>
          <c:smooth val="0"/>
          <c:extLst>
            <c:ext xmlns:c16="http://schemas.microsoft.com/office/drawing/2014/chart" uri="{C3380CC4-5D6E-409C-BE32-E72D297353CC}">
              <c16:uniqueId val="{00000001-E0D2-4B55-8688-F2C52F284AC5}"/>
            </c:ext>
          </c:extLst>
        </c:ser>
        <c:ser>
          <c:idx val="5"/>
          <c:order val="2"/>
          <c:tx>
            <c:strRef>
              <c:f>'Graph - Sep lockdown'!$D$6</c:f>
              <c:strCache>
                <c:ptCount val="1"/>
                <c:pt idx="0">
                  <c:v>After</c:v>
                </c:pt>
              </c:strCache>
            </c:strRef>
          </c:tx>
          <c:spPr>
            <a:ln w="28575" cap="rnd">
              <a:solidFill>
                <a:srgbClr val="A6A6A6"/>
              </a:solidFill>
              <a:round/>
            </a:ln>
            <a:effectLst/>
          </c:spPr>
          <c:marker>
            <c:symbol val="none"/>
          </c:marker>
          <c:cat>
            <c:numRef>
              <c:f>'Graph - Sep lockdown'!$A$7:$A$53</c:f>
              <c:numCache>
                <c:formatCode>m/d/yyyy</c:formatCode>
                <c:ptCount val="47"/>
                <c:pt idx="0">
                  <c:v>44041</c:v>
                </c:pt>
                <c:pt idx="1">
                  <c:v>44042</c:v>
                </c:pt>
                <c:pt idx="2">
                  <c:v>44043</c:v>
                </c:pt>
                <c:pt idx="3">
                  <c:v>44044</c:v>
                </c:pt>
                <c:pt idx="4">
                  <c:v>44045</c:v>
                </c:pt>
                <c:pt idx="5">
                  <c:v>44046</c:v>
                </c:pt>
                <c:pt idx="6">
                  <c:v>44047</c:v>
                </c:pt>
                <c:pt idx="7">
                  <c:v>44048</c:v>
                </c:pt>
                <c:pt idx="8">
                  <c:v>44049</c:v>
                </c:pt>
                <c:pt idx="9">
                  <c:v>44050</c:v>
                </c:pt>
                <c:pt idx="10">
                  <c:v>44051</c:v>
                </c:pt>
                <c:pt idx="11">
                  <c:v>44052</c:v>
                </c:pt>
                <c:pt idx="12">
                  <c:v>44053</c:v>
                </c:pt>
                <c:pt idx="13">
                  <c:v>44054</c:v>
                </c:pt>
                <c:pt idx="14">
                  <c:v>44055</c:v>
                </c:pt>
                <c:pt idx="15">
                  <c:v>44056</c:v>
                </c:pt>
                <c:pt idx="16">
                  <c:v>44057</c:v>
                </c:pt>
                <c:pt idx="17">
                  <c:v>44058</c:v>
                </c:pt>
                <c:pt idx="18">
                  <c:v>44059</c:v>
                </c:pt>
                <c:pt idx="19">
                  <c:v>44060</c:v>
                </c:pt>
                <c:pt idx="20">
                  <c:v>44061</c:v>
                </c:pt>
                <c:pt idx="21">
                  <c:v>44062</c:v>
                </c:pt>
                <c:pt idx="22">
                  <c:v>44063</c:v>
                </c:pt>
                <c:pt idx="23">
                  <c:v>44064</c:v>
                </c:pt>
                <c:pt idx="24">
                  <c:v>44065</c:v>
                </c:pt>
                <c:pt idx="25">
                  <c:v>44066</c:v>
                </c:pt>
                <c:pt idx="26">
                  <c:v>44067</c:v>
                </c:pt>
                <c:pt idx="27">
                  <c:v>44068</c:v>
                </c:pt>
                <c:pt idx="28">
                  <c:v>44069</c:v>
                </c:pt>
                <c:pt idx="29">
                  <c:v>44070</c:v>
                </c:pt>
                <c:pt idx="30">
                  <c:v>44071</c:v>
                </c:pt>
                <c:pt idx="31">
                  <c:v>44072</c:v>
                </c:pt>
                <c:pt idx="32">
                  <c:v>44073</c:v>
                </c:pt>
                <c:pt idx="33">
                  <c:v>44074</c:v>
                </c:pt>
                <c:pt idx="34">
                  <c:v>44075</c:v>
                </c:pt>
                <c:pt idx="35">
                  <c:v>44076</c:v>
                </c:pt>
                <c:pt idx="36">
                  <c:v>44077</c:v>
                </c:pt>
                <c:pt idx="37">
                  <c:v>44078</c:v>
                </c:pt>
                <c:pt idx="38">
                  <c:v>44079</c:v>
                </c:pt>
                <c:pt idx="39">
                  <c:v>44080</c:v>
                </c:pt>
                <c:pt idx="40">
                  <c:v>44081</c:v>
                </c:pt>
                <c:pt idx="41">
                  <c:v>44082</c:v>
                </c:pt>
                <c:pt idx="42">
                  <c:v>44083</c:v>
                </c:pt>
                <c:pt idx="43">
                  <c:v>44084</c:v>
                </c:pt>
                <c:pt idx="44">
                  <c:v>44085</c:v>
                </c:pt>
                <c:pt idx="45">
                  <c:v>44086</c:v>
                </c:pt>
                <c:pt idx="46">
                  <c:v>44087</c:v>
                </c:pt>
              </c:numCache>
            </c:numRef>
          </c:cat>
          <c:val>
            <c:numRef>
              <c:f>'Graph - Sep lockdown'!$D$7:$D$53</c:f>
              <c:numCache>
                <c:formatCode>General</c:formatCode>
                <c:ptCount val="47"/>
                <c:pt idx="33" formatCode="0%">
                  <c:v>0.82278481012658233</c:v>
                </c:pt>
                <c:pt idx="34" formatCode="0%">
                  <c:v>0.84</c:v>
                </c:pt>
                <c:pt idx="35" formatCode="0%">
                  <c:v>0.8294573643410853</c:v>
                </c:pt>
                <c:pt idx="36" formatCode="0%">
                  <c:v>0.84042553191489366</c:v>
                </c:pt>
                <c:pt idx="37" formatCode="0%">
                  <c:v>0.78688524590163933</c:v>
                </c:pt>
                <c:pt idx="38" formatCode="0%">
                  <c:v>0.79245283018867929</c:v>
                </c:pt>
                <c:pt idx="39" formatCode="0%">
                  <c:v>0.83529411764705885</c:v>
                </c:pt>
                <c:pt idx="40" formatCode="0%">
                  <c:v>0.83050847457627119</c:v>
                </c:pt>
                <c:pt idx="41" formatCode="0%">
                  <c:v>0.83333333333333337</c:v>
                </c:pt>
                <c:pt idx="42" formatCode="0%">
                  <c:v>0.81355932203389836</c:v>
                </c:pt>
                <c:pt idx="43" formatCode="0%">
                  <c:v>0.83333333333333337</c:v>
                </c:pt>
                <c:pt idx="44" formatCode="0%">
                  <c:v>0.81395348837209303</c:v>
                </c:pt>
                <c:pt idx="45" formatCode="0%">
                  <c:v>0.80519480519480524</c:v>
                </c:pt>
                <c:pt idx="46" formatCode="0%">
                  <c:v>0.82727272727272727</c:v>
                </c:pt>
              </c:numCache>
            </c:numRef>
          </c:val>
          <c:smooth val="0"/>
          <c:extLst>
            <c:ext xmlns:c16="http://schemas.microsoft.com/office/drawing/2014/chart" uri="{C3380CC4-5D6E-409C-BE32-E72D297353CC}">
              <c16:uniqueId val="{00000002-E0D2-4B55-8688-F2C52F284AC5}"/>
            </c:ext>
          </c:extLst>
        </c:ser>
        <c:ser>
          <c:idx val="0"/>
          <c:order val="3"/>
          <c:tx>
            <c:strRef>
              <c:f>'Graph - Sep lockdown'!$E$6</c:f>
              <c:strCache>
                <c:ptCount val="1"/>
                <c:pt idx="0">
                  <c:v>In Auckland</c:v>
                </c:pt>
              </c:strCache>
            </c:strRef>
          </c:tx>
          <c:spPr>
            <a:ln w="28575" cap="rnd">
              <a:solidFill>
                <a:srgbClr val="E8731B"/>
              </a:solidFill>
              <a:round/>
            </a:ln>
            <a:effectLst/>
          </c:spPr>
          <c:marker>
            <c:symbol val="none"/>
          </c:marker>
          <c:cat>
            <c:numRef>
              <c:f>'Graph - Sep lockdown'!$A$7:$A$53</c:f>
              <c:numCache>
                <c:formatCode>m/d/yyyy</c:formatCode>
                <c:ptCount val="47"/>
                <c:pt idx="0">
                  <c:v>44041</c:v>
                </c:pt>
                <c:pt idx="1">
                  <c:v>44042</c:v>
                </c:pt>
                <c:pt idx="2">
                  <c:v>44043</c:v>
                </c:pt>
                <c:pt idx="3">
                  <c:v>44044</c:v>
                </c:pt>
                <c:pt idx="4">
                  <c:v>44045</c:v>
                </c:pt>
                <c:pt idx="5">
                  <c:v>44046</c:v>
                </c:pt>
                <c:pt idx="6">
                  <c:v>44047</c:v>
                </c:pt>
                <c:pt idx="7">
                  <c:v>44048</c:v>
                </c:pt>
                <c:pt idx="8">
                  <c:v>44049</c:v>
                </c:pt>
                <c:pt idx="9">
                  <c:v>44050</c:v>
                </c:pt>
                <c:pt idx="10">
                  <c:v>44051</c:v>
                </c:pt>
                <c:pt idx="11">
                  <c:v>44052</c:v>
                </c:pt>
                <c:pt idx="12">
                  <c:v>44053</c:v>
                </c:pt>
                <c:pt idx="13">
                  <c:v>44054</c:v>
                </c:pt>
                <c:pt idx="14">
                  <c:v>44055</c:v>
                </c:pt>
                <c:pt idx="15">
                  <c:v>44056</c:v>
                </c:pt>
                <c:pt idx="16">
                  <c:v>44057</c:v>
                </c:pt>
                <c:pt idx="17">
                  <c:v>44058</c:v>
                </c:pt>
                <c:pt idx="18">
                  <c:v>44059</c:v>
                </c:pt>
                <c:pt idx="19">
                  <c:v>44060</c:v>
                </c:pt>
                <c:pt idx="20">
                  <c:v>44061</c:v>
                </c:pt>
                <c:pt idx="21">
                  <c:v>44062</c:v>
                </c:pt>
                <c:pt idx="22">
                  <c:v>44063</c:v>
                </c:pt>
                <c:pt idx="23">
                  <c:v>44064</c:v>
                </c:pt>
                <c:pt idx="24">
                  <c:v>44065</c:v>
                </c:pt>
                <c:pt idx="25">
                  <c:v>44066</c:v>
                </c:pt>
                <c:pt idx="26">
                  <c:v>44067</c:v>
                </c:pt>
                <c:pt idx="27">
                  <c:v>44068</c:v>
                </c:pt>
                <c:pt idx="28">
                  <c:v>44069</c:v>
                </c:pt>
                <c:pt idx="29">
                  <c:v>44070</c:v>
                </c:pt>
                <c:pt idx="30">
                  <c:v>44071</c:v>
                </c:pt>
                <c:pt idx="31">
                  <c:v>44072</c:v>
                </c:pt>
                <c:pt idx="32">
                  <c:v>44073</c:v>
                </c:pt>
                <c:pt idx="33">
                  <c:v>44074</c:v>
                </c:pt>
                <c:pt idx="34">
                  <c:v>44075</c:v>
                </c:pt>
                <c:pt idx="35">
                  <c:v>44076</c:v>
                </c:pt>
                <c:pt idx="36">
                  <c:v>44077</c:v>
                </c:pt>
                <c:pt idx="37">
                  <c:v>44078</c:v>
                </c:pt>
                <c:pt idx="38">
                  <c:v>44079</c:v>
                </c:pt>
                <c:pt idx="39">
                  <c:v>44080</c:v>
                </c:pt>
                <c:pt idx="40">
                  <c:v>44081</c:v>
                </c:pt>
                <c:pt idx="41">
                  <c:v>44082</c:v>
                </c:pt>
                <c:pt idx="42">
                  <c:v>44083</c:v>
                </c:pt>
                <c:pt idx="43">
                  <c:v>44084</c:v>
                </c:pt>
                <c:pt idx="44">
                  <c:v>44085</c:v>
                </c:pt>
                <c:pt idx="45">
                  <c:v>44086</c:v>
                </c:pt>
                <c:pt idx="46">
                  <c:v>44087</c:v>
                </c:pt>
              </c:numCache>
            </c:numRef>
          </c:cat>
          <c:val>
            <c:numRef>
              <c:f>'Graph - Sep lockdown'!$E$7:$E$53</c:f>
              <c:numCache>
                <c:formatCode>0%</c:formatCode>
                <c:ptCount val="47"/>
                <c:pt idx="0">
                  <c:v>0.84848484848484851</c:v>
                </c:pt>
                <c:pt idx="1">
                  <c:v>0.80769230769230771</c:v>
                </c:pt>
                <c:pt idx="2">
                  <c:v>0.84</c:v>
                </c:pt>
                <c:pt idx="3">
                  <c:v>0.84375</c:v>
                </c:pt>
                <c:pt idx="4">
                  <c:v>0.83720930232558144</c:v>
                </c:pt>
                <c:pt idx="5">
                  <c:v>0.82352941176470584</c:v>
                </c:pt>
                <c:pt idx="6">
                  <c:v>0.81818181818181823</c:v>
                </c:pt>
                <c:pt idx="7">
                  <c:v>0.82926829268292679</c:v>
                </c:pt>
                <c:pt idx="8">
                  <c:v>0.74193548387096775</c:v>
                </c:pt>
                <c:pt idx="9">
                  <c:v>0.8214285714285714</c:v>
                </c:pt>
                <c:pt idx="10">
                  <c:v>0.80645161290322576</c:v>
                </c:pt>
                <c:pt idx="11">
                  <c:v>0.82499999999999996</c:v>
                </c:pt>
                <c:pt idx="12">
                  <c:v>#N/A</c:v>
                </c:pt>
                <c:pt idx="13">
                  <c:v>#N/A</c:v>
                </c:pt>
              </c:numCache>
            </c:numRef>
          </c:val>
          <c:smooth val="0"/>
          <c:extLst>
            <c:ext xmlns:c16="http://schemas.microsoft.com/office/drawing/2014/chart" uri="{C3380CC4-5D6E-409C-BE32-E72D297353CC}">
              <c16:uniqueId val="{00000003-E0D2-4B55-8688-F2C52F284AC5}"/>
            </c:ext>
          </c:extLst>
        </c:ser>
        <c:ser>
          <c:idx val="1"/>
          <c:order val="4"/>
          <c:tx>
            <c:strRef>
              <c:f>'Graph - Sep lockdown'!$F$6</c:f>
              <c:strCache>
                <c:ptCount val="1"/>
                <c:pt idx="0">
                  <c:v>During</c:v>
                </c:pt>
              </c:strCache>
            </c:strRef>
          </c:tx>
          <c:spPr>
            <a:ln w="28575" cap="rnd">
              <a:solidFill>
                <a:srgbClr val="E8731B"/>
              </a:solidFill>
              <a:round/>
            </a:ln>
            <a:effectLst/>
          </c:spPr>
          <c:marker>
            <c:symbol val="none"/>
          </c:marker>
          <c:cat>
            <c:numRef>
              <c:f>'Graph - Sep lockdown'!$A$7:$A$53</c:f>
              <c:numCache>
                <c:formatCode>m/d/yyyy</c:formatCode>
                <c:ptCount val="47"/>
                <c:pt idx="0">
                  <c:v>44041</c:v>
                </c:pt>
                <c:pt idx="1">
                  <c:v>44042</c:v>
                </c:pt>
                <c:pt idx="2">
                  <c:v>44043</c:v>
                </c:pt>
                <c:pt idx="3">
                  <c:v>44044</c:v>
                </c:pt>
                <c:pt idx="4">
                  <c:v>44045</c:v>
                </c:pt>
                <c:pt idx="5">
                  <c:v>44046</c:v>
                </c:pt>
                <c:pt idx="6">
                  <c:v>44047</c:v>
                </c:pt>
                <c:pt idx="7">
                  <c:v>44048</c:v>
                </c:pt>
                <c:pt idx="8">
                  <c:v>44049</c:v>
                </c:pt>
                <c:pt idx="9">
                  <c:v>44050</c:v>
                </c:pt>
                <c:pt idx="10">
                  <c:v>44051</c:v>
                </c:pt>
                <c:pt idx="11">
                  <c:v>44052</c:v>
                </c:pt>
                <c:pt idx="12">
                  <c:v>44053</c:v>
                </c:pt>
                <c:pt idx="13">
                  <c:v>44054</c:v>
                </c:pt>
                <c:pt idx="14">
                  <c:v>44055</c:v>
                </c:pt>
                <c:pt idx="15">
                  <c:v>44056</c:v>
                </c:pt>
                <c:pt idx="16">
                  <c:v>44057</c:v>
                </c:pt>
                <c:pt idx="17">
                  <c:v>44058</c:v>
                </c:pt>
                <c:pt idx="18">
                  <c:v>44059</c:v>
                </c:pt>
                <c:pt idx="19">
                  <c:v>44060</c:v>
                </c:pt>
                <c:pt idx="20">
                  <c:v>44061</c:v>
                </c:pt>
                <c:pt idx="21">
                  <c:v>44062</c:v>
                </c:pt>
                <c:pt idx="22">
                  <c:v>44063</c:v>
                </c:pt>
                <c:pt idx="23">
                  <c:v>44064</c:v>
                </c:pt>
                <c:pt idx="24">
                  <c:v>44065</c:v>
                </c:pt>
                <c:pt idx="25">
                  <c:v>44066</c:v>
                </c:pt>
                <c:pt idx="26">
                  <c:v>44067</c:v>
                </c:pt>
                <c:pt idx="27">
                  <c:v>44068</c:v>
                </c:pt>
                <c:pt idx="28">
                  <c:v>44069</c:v>
                </c:pt>
                <c:pt idx="29">
                  <c:v>44070</c:v>
                </c:pt>
                <c:pt idx="30">
                  <c:v>44071</c:v>
                </c:pt>
                <c:pt idx="31">
                  <c:v>44072</c:v>
                </c:pt>
                <c:pt idx="32">
                  <c:v>44073</c:v>
                </c:pt>
                <c:pt idx="33">
                  <c:v>44074</c:v>
                </c:pt>
                <c:pt idx="34">
                  <c:v>44075</c:v>
                </c:pt>
                <c:pt idx="35">
                  <c:v>44076</c:v>
                </c:pt>
                <c:pt idx="36">
                  <c:v>44077</c:v>
                </c:pt>
                <c:pt idx="37">
                  <c:v>44078</c:v>
                </c:pt>
                <c:pt idx="38">
                  <c:v>44079</c:v>
                </c:pt>
                <c:pt idx="39">
                  <c:v>44080</c:v>
                </c:pt>
                <c:pt idx="40">
                  <c:v>44081</c:v>
                </c:pt>
                <c:pt idx="41">
                  <c:v>44082</c:v>
                </c:pt>
                <c:pt idx="42">
                  <c:v>44083</c:v>
                </c:pt>
                <c:pt idx="43">
                  <c:v>44084</c:v>
                </c:pt>
                <c:pt idx="44">
                  <c:v>44085</c:v>
                </c:pt>
                <c:pt idx="45">
                  <c:v>44086</c:v>
                </c:pt>
                <c:pt idx="46">
                  <c:v>44087</c:v>
                </c:pt>
              </c:numCache>
            </c:numRef>
          </c:cat>
          <c:val>
            <c:numRef>
              <c:f>'Graph - Sep lockdown'!$F$7:$F$53</c:f>
              <c:numCache>
                <c:formatCode>General</c:formatCode>
                <c:ptCount val="47"/>
                <c:pt idx="14" formatCode="0%">
                  <c:v>#N/A</c:v>
                </c:pt>
                <c:pt idx="15" formatCode="0%">
                  <c:v>0.85</c:v>
                </c:pt>
                <c:pt idx="16" formatCode="0%">
                  <c:v>0.86363636363636365</c:v>
                </c:pt>
                <c:pt idx="17" formatCode="0%">
                  <c:v>0.83333333333333337</c:v>
                </c:pt>
                <c:pt idx="18" formatCode="0%">
                  <c:v>0.85</c:v>
                </c:pt>
                <c:pt idx="19" formatCode="0%">
                  <c:v>0.85106382978723405</c:v>
                </c:pt>
                <c:pt idx="20" formatCode="0%">
                  <c:v>0.84313725490196079</c:v>
                </c:pt>
                <c:pt idx="21" formatCode="0%">
                  <c:v>0.85</c:v>
                </c:pt>
                <c:pt idx="22" formatCode="0%">
                  <c:v>0.81578947368421051</c:v>
                </c:pt>
                <c:pt idx="23" formatCode="0%">
                  <c:v>0.8</c:v>
                </c:pt>
                <c:pt idx="24" formatCode="0%">
                  <c:v>0.75</c:v>
                </c:pt>
                <c:pt idx="25" formatCode="0%">
                  <c:v>0.74358974358974361</c:v>
                </c:pt>
                <c:pt idx="26" formatCode="0%">
                  <c:v>0.73076923076923073</c:v>
                </c:pt>
                <c:pt idx="27" formatCode="0%">
                  <c:v>0.765625</c:v>
                </c:pt>
                <c:pt idx="28" formatCode="0%">
                  <c:v>0.79104477611940294</c:v>
                </c:pt>
                <c:pt idx="29" formatCode="0%">
                  <c:v>0.7931034482758621</c:v>
                </c:pt>
                <c:pt idx="30" formatCode="0%">
                  <c:v>0.76190476190476186</c:v>
                </c:pt>
                <c:pt idx="31" formatCode="0%">
                  <c:v>0.7142857142857143</c:v>
                </c:pt>
                <c:pt idx="32" formatCode="0%">
                  <c:v>#N/A</c:v>
                </c:pt>
              </c:numCache>
            </c:numRef>
          </c:val>
          <c:smooth val="0"/>
          <c:extLst>
            <c:ext xmlns:c16="http://schemas.microsoft.com/office/drawing/2014/chart" uri="{C3380CC4-5D6E-409C-BE32-E72D297353CC}">
              <c16:uniqueId val="{00000004-E0D2-4B55-8688-F2C52F284AC5}"/>
            </c:ext>
          </c:extLst>
        </c:ser>
        <c:ser>
          <c:idx val="2"/>
          <c:order val="5"/>
          <c:tx>
            <c:strRef>
              <c:f>'Graph - Sep lockdown'!$G$6</c:f>
              <c:strCache>
                <c:ptCount val="1"/>
                <c:pt idx="0">
                  <c:v>After</c:v>
                </c:pt>
              </c:strCache>
            </c:strRef>
          </c:tx>
          <c:spPr>
            <a:ln w="28575" cap="rnd">
              <a:solidFill>
                <a:srgbClr val="E8731B"/>
              </a:solidFill>
              <a:round/>
            </a:ln>
            <a:effectLst/>
          </c:spPr>
          <c:marker>
            <c:symbol val="none"/>
          </c:marker>
          <c:cat>
            <c:numRef>
              <c:f>'Graph - Sep lockdown'!$A$7:$A$53</c:f>
              <c:numCache>
                <c:formatCode>m/d/yyyy</c:formatCode>
                <c:ptCount val="47"/>
                <c:pt idx="0">
                  <c:v>44041</c:v>
                </c:pt>
                <c:pt idx="1">
                  <c:v>44042</c:v>
                </c:pt>
                <c:pt idx="2">
                  <c:v>44043</c:v>
                </c:pt>
                <c:pt idx="3">
                  <c:v>44044</c:v>
                </c:pt>
                <c:pt idx="4">
                  <c:v>44045</c:v>
                </c:pt>
                <c:pt idx="5">
                  <c:v>44046</c:v>
                </c:pt>
                <c:pt idx="6">
                  <c:v>44047</c:v>
                </c:pt>
                <c:pt idx="7">
                  <c:v>44048</c:v>
                </c:pt>
                <c:pt idx="8">
                  <c:v>44049</c:v>
                </c:pt>
                <c:pt idx="9">
                  <c:v>44050</c:v>
                </c:pt>
                <c:pt idx="10">
                  <c:v>44051</c:v>
                </c:pt>
                <c:pt idx="11">
                  <c:v>44052</c:v>
                </c:pt>
                <c:pt idx="12">
                  <c:v>44053</c:v>
                </c:pt>
                <c:pt idx="13">
                  <c:v>44054</c:v>
                </c:pt>
                <c:pt idx="14">
                  <c:v>44055</c:v>
                </c:pt>
                <c:pt idx="15">
                  <c:v>44056</c:v>
                </c:pt>
                <c:pt idx="16">
                  <c:v>44057</c:v>
                </c:pt>
                <c:pt idx="17">
                  <c:v>44058</c:v>
                </c:pt>
                <c:pt idx="18">
                  <c:v>44059</c:v>
                </c:pt>
                <c:pt idx="19">
                  <c:v>44060</c:v>
                </c:pt>
                <c:pt idx="20">
                  <c:v>44061</c:v>
                </c:pt>
                <c:pt idx="21">
                  <c:v>44062</c:v>
                </c:pt>
                <c:pt idx="22">
                  <c:v>44063</c:v>
                </c:pt>
                <c:pt idx="23">
                  <c:v>44064</c:v>
                </c:pt>
                <c:pt idx="24">
                  <c:v>44065</c:v>
                </c:pt>
                <c:pt idx="25">
                  <c:v>44066</c:v>
                </c:pt>
                <c:pt idx="26">
                  <c:v>44067</c:v>
                </c:pt>
                <c:pt idx="27">
                  <c:v>44068</c:v>
                </c:pt>
                <c:pt idx="28">
                  <c:v>44069</c:v>
                </c:pt>
                <c:pt idx="29">
                  <c:v>44070</c:v>
                </c:pt>
                <c:pt idx="30">
                  <c:v>44071</c:v>
                </c:pt>
                <c:pt idx="31">
                  <c:v>44072</c:v>
                </c:pt>
                <c:pt idx="32">
                  <c:v>44073</c:v>
                </c:pt>
                <c:pt idx="33">
                  <c:v>44074</c:v>
                </c:pt>
                <c:pt idx="34">
                  <c:v>44075</c:v>
                </c:pt>
                <c:pt idx="35">
                  <c:v>44076</c:v>
                </c:pt>
                <c:pt idx="36">
                  <c:v>44077</c:v>
                </c:pt>
                <c:pt idx="37">
                  <c:v>44078</c:v>
                </c:pt>
                <c:pt idx="38">
                  <c:v>44079</c:v>
                </c:pt>
                <c:pt idx="39">
                  <c:v>44080</c:v>
                </c:pt>
                <c:pt idx="40">
                  <c:v>44081</c:v>
                </c:pt>
                <c:pt idx="41">
                  <c:v>44082</c:v>
                </c:pt>
                <c:pt idx="42">
                  <c:v>44083</c:v>
                </c:pt>
                <c:pt idx="43">
                  <c:v>44084</c:v>
                </c:pt>
                <c:pt idx="44">
                  <c:v>44085</c:v>
                </c:pt>
                <c:pt idx="45">
                  <c:v>44086</c:v>
                </c:pt>
                <c:pt idx="46">
                  <c:v>44087</c:v>
                </c:pt>
              </c:numCache>
            </c:numRef>
          </c:cat>
          <c:val>
            <c:numRef>
              <c:f>'Graph - Sep lockdown'!$G$7:$G$53</c:f>
              <c:numCache>
                <c:formatCode>General</c:formatCode>
                <c:ptCount val="47"/>
                <c:pt idx="33" formatCode="0%">
                  <c:v>0.82608695652173914</c:v>
                </c:pt>
                <c:pt idx="34" formatCode="0%">
                  <c:v>0.80952380952380953</c:v>
                </c:pt>
                <c:pt idx="35" formatCode="0%">
                  <c:v>0.78947368421052633</c:v>
                </c:pt>
                <c:pt idx="36" formatCode="0%">
                  <c:v>0.75862068965517238</c:v>
                </c:pt>
                <c:pt idx="37" formatCode="0%">
                  <c:v>0.79166666666666663</c:v>
                </c:pt>
                <c:pt idx="38" formatCode="0%">
                  <c:v>0.8571428571428571</c:v>
                </c:pt>
                <c:pt idx="39" formatCode="0%">
                  <c:v>0.78787878787878785</c:v>
                </c:pt>
                <c:pt idx="40" formatCode="0%">
                  <c:v>0.82051282051282048</c:v>
                </c:pt>
                <c:pt idx="41" formatCode="0%">
                  <c:v>0.79069767441860461</c:v>
                </c:pt>
                <c:pt idx="42" formatCode="0%">
                  <c:v>0.80555555555555558</c:v>
                </c:pt>
                <c:pt idx="43" formatCode="0%">
                  <c:v>0.74193548387096775</c:v>
                </c:pt>
                <c:pt idx="44" formatCode="0%">
                  <c:v>0.80952380952380953</c:v>
                </c:pt>
                <c:pt idx="45" formatCode="0%">
                  <c:v>0.86363636363636365</c:v>
                </c:pt>
                <c:pt idx="46" formatCode="0%">
                  <c:v>0.89655172413793105</c:v>
                </c:pt>
              </c:numCache>
            </c:numRef>
          </c:val>
          <c:smooth val="0"/>
          <c:extLst>
            <c:ext xmlns:c16="http://schemas.microsoft.com/office/drawing/2014/chart" uri="{C3380CC4-5D6E-409C-BE32-E72D297353CC}">
              <c16:uniqueId val="{00000005-E0D2-4B55-8688-F2C52F284AC5}"/>
            </c:ext>
          </c:extLst>
        </c:ser>
        <c:dLbls>
          <c:showLegendKey val="0"/>
          <c:showVal val="0"/>
          <c:showCatName val="0"/>
          <c:showSerName val="0"/>
          <c:showPercent val="0"/>
          <c:showBubbleSize val="0"/>
        </c:dLbls>
        <c:smooth val="0"/>
        <c:axId val="359787360"/>
        <c:axId val="566506656"/>
      </c:lineChart>
      <c:dateAx>
        <c:axId val="359787360"/>
        <c:scaling>
          <c:orientation val="minMax"/>
        </c:scaling>
        <c:delete val="0"/>
        <c:axPos val="b"/>
        <c:numFmt formatCode="m/d/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n-US"/>
          </a:p>
        </c:txPr>
        <c:crossAx val="566506656"/>
        <c:crosses val="autoZero"/>
        <c:auto val="1"/>
        <c:lblOffset val="100"/>
        <c:baseTimeUnit val="days"/>
      </c:dateAx>
      <c:valAx>
        <c:axId val="566506656"/>
        <c:scaling>
          <c:orientation val="minMax"/>
          <c:max val="1"/>
          <c:min val="0.60000000000000009"/>
        </c:scaling>
        <c:delete val="0"/>
        <c:axPos val="l"/>
        <c:title>
          <c:tx>
            <c:strRef>
              <c:f>'Graph - Sep lockdown'!$B$3</c:f>
              <c:strCache>
                <c:ptCount val="1"/>
                <c:pt idx="0">
                  <c:v>% high (7+) life satisfaction</c:v>
                </c:pt>
              </c:strCache>
            </c:strRef>
          </c:tx>
          <c:overlay val="0"/>
          <c:spPr>
            <a:noFill/>
            <a:ln>
              <a:noFill/>
            </a:ln>
            <a:effectLst/>
          </c:spPr>
          <c:txPr>
            <a:bodyPr rot="-54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n-US"/>
          </a:p>
        </c:txPr>
        <c:crossAx val="359787360"/>
        <c:crosses val="autoZero"/>
        <c:crossBetween val="between"/>
        <c:majorUnit val="0.1"/>
      </c:valAx>
      <c:spPr>
        <a:noFill/>
        <a:ln>
          <a:noFill/>
        </a:ln>
        <a:effectLst/>
      </c:spPr>
    </c:plotArea>
    <c:legend>
      <c:legendPos val="b"/>
      <c:legendEntry>
        <c:idx val="1"/>
        <c:delete val="1"/>
      </c:legendEntry>
      <c:legendEntry>
        <c:idx val="2"/>
        <c:delete val="1"/>
      </c:legendEntry>
      <c:legendEntry>
        <c:idx val="4"/>
        <c:delete val="1"/>
      </c:legendEntry>
      <c:legendEntry>
        <c:idx val="5"/>
        <c:delete val="1"/>
      </c:legendEntry>
      <c:overlay val="0"/>
      <c:spPr>
        <a:noFill/>
        <a:ln>
          <a:noFill/>
        </a:ln>
        <a:effectLst/>
      </c:spPr>
      <c:txPr>
        <a:bodyPr rot="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600"/>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0.1054</cdr:x>
      <cdr:y>0</cdr:y>
    </cdr:from>
    <cdr:to>
      <cdr:x>0.40571</cdr:x>
      <cdr:y>0.16975</cdr:y>
    </cdr:to>
    <cdr:sp macro="" textlink="">
      <cdr:nvSpPr>
        <cdr:cNvPr id="2" name="TextBox 1"/>
        <cdr:cNvSpPr txBox="1"/>
      </cdr:nvSpPr>
      <cdr:spPr>
        <a:xfrm xmlns:a="http://schemas.openxmlformats.org/drawingml/2006/main">
          <a:off x="304498" y="0"/>
          <a:ext cx="867545" cy="415498"/>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NZ" sz="700" b="1" u="sng" dirty="0">
              <a:solidFill>
                <a:schemeClr val="tx1"/>
              </a:solidFill>
            </a:rPr>
            <a:t>Before lockdown</a:t>
          </a:r>
        </a:p>
        <a:p xmlns:a="http://schemas.openxmlformats.org/drawingml/2006/main">
          <a:pPr algn="ctr"/>
          <a:r>
            <a:rPr lang="en-NZ" sz="700" b="1" dirty="0">
              <a:solidFill>
                <a:srgbClr val="E8731B"/>
              </a:solidFill>
            </a:rPr>
            <a:t>Auckland: </a:t>
          </a:r>
          <a:r>
            <a:rPr lang="en-NZ" sz="700" dirty="0">
              <a:solidFill>
                <a:srgbClr val="E8731B"/>
              </a:solidFill>
            </a:rPr>
            <a:t>Level 1</a:t>
          </a:r>
          <a:br>
            <a:rPr lang="en-NZ" sz="700" dirty="0">
              <a:solidFill>
                <a:srgbClr val="E8731B"/>
              </a:solidFill>
            </a:rPr>
          </a:br>
          <a:r>
            <a:rPr lang="en-NZ" sz="700" b="1" dirty="0">
              <a:solidFill>
                <a:schemeClr val="bg1">
                  <a:lumMod val="65000"/>
                </a:schemeClr>
              </a:solidFill>
            </a:rPr>
            <a:t>Rest of NZ: </a:t>
          </a:r>
          <a:r>
            <a:rPr lang="en-NZ" sz="700" dirty="0">
              <a:solidFill>
                <a:schemeClr val="bg1">
                  <a:lumMod val="65000"/>
                </a:schemeClr>
              </a:solidFill>
            </a:rPr>
            <a:t>Level 1</a:t>
          </a:r>
        </a:p>
      </cdr:txBody>
    </cdr:sp>
  </cdr:relSizeAnchor>
  <cdr:relSizeAnchor xmlns:cdr="http://schemas.openxmlformats.org/drawingml/2006/chartDrawing">
    <cdr:from>
      <cdr:x>0.69692</cdr:x>
      <cdr:y>0</cdr:y>
    </cdr:from>
    <cdr:to>
      <cdr:x>1</cdr:x>
      <cdr:y>0.16975</cdr:y>
    </cdr:to>
    <cdr:sp macro="" textlink="">
      <cdr:nvSpPr>
        <cdr:cNvPr id="3" name="TextBox 9"/>
        <cdr:cNvSpPr txBox="1"/>
      </cdr:nvSpPr>
      <cdr:spPr>
        <a:xfrm xmlns:a="http://schemas.openxmlformats.org/drawingml/2006/main">
          <a:off x="2013335" y="0"/>
          <a:ext cx="875561" cy="415498"/>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NZ" sz="700" b="1" u="sng" dirty="0">
              <a:solidFill>
                <a:schemeClr val="tx1"/>
              </a:solidFill>
            </a:rPr>
            <a:t>After</a:t>
          </a:r>
          <a:r>
            <a:rPr lang="en-NZ" sz="700" b="1" u="sng" baseline="0" dirty="0">
              <a:solidFill>
                <a:schemeClr val="tx1"/>
              </a:solidFill>
            </a:rPr>
            <a:t> lockdown</a:t>
          </a:r>
        </a:p>
        <a:p xmlns:a="http://schemas.openxmlformats.org/drawingml/2006/main">
          <a:r>
            <a:rPr lang="en-NZ" sz="700" b="1" dirty="0">
              <a:solidFill>
                <a:srgbClr val="E8731B"/>
              </a:solidFill>
            </a:rPr>
            <a:t>Auckland: </a:t>
          </a:r>
          <a:r>
            <a:rPr lang="en-NZ" sz="700" dirty="0">
              <a:solidFill>
                <a:srgbClr val="E8731B"/>
              </a:solidFill>
            </a:rPr>
            <a:t>Level 2+</a:t>
          </a:r>
          <a:br>
            <a:rPr lang="en-NZ" sz="700" dirty="0">
              <a:solidFill>
                <a:srgbClr val="E8731B"/>
              </a:solidFill>
            </a:rPr>
          </a:br>
          <a:r>
            <a:rPr lang="en-NZ" sz="700" b="1" dirty="0">
              <a:solidFill>
                <a:schemeClr val="bg1">
                  <a:lumMod val="65000"/>
                </a:schemeClr>
              </a:solidFill>
            </a:rPr>
            <a:t>Rest of NZ: </a:t>
          </a:r>
          <a:r>
            <a:rPr lang="en-NZ" sz="700" dirty="0">
              <a:solidFill>
                <a:schemeClr val="bg1">
                  <a:lumMod val="65000"/>
                </a:schemeClr>
              </a:solidFill>
            </a:rPr>
            <a:t>Level 2</a:t>
          </a:r>
        </a:p>
      </cdr:txBody>
    </cdr:sp>
  </cdr:relSizeAnchor>
  <cdr:relSizeAnchor xmlns:cdr="http://schemas.openxmlformats.org/drawingml/2006/chartDrawing">
    <cdr:from>
      <cdr:x>0.39333</cdr:x>
      <cdr:y>0</cdr:y>
    </cdr:from>
    <cdr:to>
      <cdr:x>0.69364</cdr:x>
      <cdr:y>0.16975</cdr:y>
    </cdr:to>
    <cdr:sp macro="" textlink="">
      <cdr:nvSpPr>
        <cdr:cNvPr id="4" name="TextBox 10"/>
        <cdr:cNvSpPr txBox="1"/>
      </cdr:nvSpPr>
      <cdr:spPr>
        <a:xfrm xmlns:a="http://schemas.openxmlformats.org/drawingml/2006/main">
          <a:off x="1136289" y="-8389"/>
          <a:ext cx="867565" cy="415496"/>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NZ" sz="700" b="1" u="sng" dirty="0">
              <a:solidFill>
                <a:schemeClr val="tx1"/>
              </a:solidFill>
            </a:rPr>
            <a:t>During lockdown</a:t>
          </a:r>
        </a:p>
        <a:p xmlns:a="http://schemas.openxmlformats.org/drawingml/2006/main">
          <a:pPr algn="ctr"/>
          <a:r>
            <a:rPr lang="en-NZ" sz="700" b="1" dirty="0">
              <a:solidFill>
                <a:srgbClr val="E8731B"/>
              </a:solidFill>
            </a:rPr>
            <a:t>Auckland: </a:t>
          </a:r>
          <a:r>
            <a:rPr lang="en-NZ" sz="700" dirty="0">
              <a:solidFill>
                <a:srgbClr val="E8731B"/>
              </a:solidFill>
            </a:rPr>
            <a:t>Level 3</a:t>
          </a:r>
          <a:br>
            <a:rPr lang="en-NZ" sz="700" dirty="0">
              <a:solidFill>
                <a:srgbClr val="E8731B"/>
              </a:solidFill>
            </a:rPr>
          </a:br>
          <a:r>
            <a:rPr lang="en-NZ" sz="700" b="1" dirty="0">
              <a:solidFill>
                <a:schemeClr val="bg1">
                  <a:lumMod val="65000"/>
                </a:schemeClr>
              </a:solidFill>
            </a:rPr>
            <a:t>Rest of NZ: </a:t>
          </a:r>
          <a:r>
            <a:rPr lang="en-NZ" sz="700" dirty="0">
              <a:solidFill>
                <a:schemeClr val="bg1">
                  <a:lumMod val="65000"/>
                </a:schemeClr>
              </a:solidFill>
            </a:rPr>
            <a:t>Level 2</a:t>
          </a:r>
        </a:p>
      </cdr:txBody>
    </cdr:sp>
  </cdr:relSizeAnchor>
  <cdr:relSizeAnchor xmlns:cdr="http://schemas.openxmlformats.org/drawingml/2006/chartDrawing">
    <cdr:from>
      <cdr:x>0.39285</cdr:x>
      <cdr:y>0.0712</cdr:y>
    </cdr:from>
    <cdr:to>
      <cdr:x>0.39285</cdr:x>
      <cdr:y>0.68812</cdr:y>
    </cdr:to>
    <cdr:cxnSp macro="">
      <cdr:nvCxnSpPr>
        <cdr:cNvPr id="6" name="Straight Connector 5">
          <a:extLst xmlns:a="http://schemas.openxmlformats.org/drawingml/2006/main">
            <a:ext uri="{FF2B5EF4-FFF2-40B4-BE49-F238E27FC236}">
              <a16:creationId xmlns:a16="http://schemas.microsoft.com/office/drawing/2014/main" id="{8F2936A0-1386-464A-8AC2-4BFA50D2F205}"/>
            </a:ext>
          </a:extLst>
        </cdr:cNvPr>
        <cdr:cNvCxnSpPr/>
      </cdr:nvCxnSpPr>
      <cdr:spPr>
        <a:xfrm xmlns:a="http://schemas.openxmlformats.org/drawingml/2006/main">
          <a:off x="1134910" y="174275"/>
          <a:ext cx="0" cy="1510019"/>
        </a:xfrm>
        <a:prstGeom xmlns:a="http://schemas.openxmlformats.org/drawingml/2006/main" prst="line">
          <a:avLst/>
        </a:prstGeom>
      </cdr:spPr>
      <cdr:style>
        <a:lnRef xmlns:a="http://schemas.openxmlformats.org/drawingml/2006/main" idx="1">
          <a:schemeClr val="accent3"/>
        </a:lnRef>
        <a:fillRef xmlns:a="http://schemas.openxmlformats.org/drawingml/2006/main" idx="0">
          <a:schemeClr val="accent3"/>
        </a:fillRef>
        <a:effectRef xmlns:a="http://schemas.openxmlformats.org/drawingml/2006/main" idx="0">
          <a:schemeClr val="accent3"/>
        </a:effectRef>
        <a:fontRef xmlns:a="http://schemas.openxmlformats.org/drawingml/2006/main" idx="minor">
          <a:schemeClr val="tx1"/>
        </a:fontRef>
      </cdr:style>
    </cdr:cxnSp>
  </cdr:relSizeAnchor>
  <cdr:relSizeAnchor xmlns:cdr="http://schemas.openxmlformats.org/drawingml/2006/chartDrawing">
    <cdr:from>
      <cdr:x>0.69792</cdr:x>
      <cdr:y>0.0712</cdr:y>
    </cdr:from>
    <cdr:to>
      <cdr:x>0.69792</cdr:x>
      <cdr:y>0.68812</cdr:y>
    </cdr:to>
    <cdr:cxnSp macro="">
      <cdr:nvCxnSpPr>
        <cdr:cNvPr id="8" name="Straight Connector 7">
          <a:extLst xmlns:a="http://schemas.openxmlformats.org/drawingml/2006/main">
            <a:ext uri="{FF2B5EF4-FFF2-40B4-BE49-F238E27FC236}">
              <a16:creationId xmlns:a16="http://schemas.microsoft.com/office/drawing/2014/main" id="{BF3D8217-2AE4-44E0-9DE7-A4061A653DA6}"/>
            </a:ext>
          </a:extLst>
        </cdr:cNvPr>
        <cdr:cNvCxnSpPr/>
      </cdr:nvCxnSpPr>
      <cdr:spPr>
        <a:xfrm xmlns:a="http://schemas.openxmlformats.org/drawingml/2006/main">
          <a:off x="2016220" y="174275"/>
          <a:ext cx="0" cy="1510019"/>
        </a:xfrm>
        <a:prstGeom xmlns:a="http://schemas.openxmlformats.org/drawingml/2006/main" prst="line">
          <a:avLst/>
        </a:prstGeom>
      </cdr:spPr>
      <cdr:style>
        <a:lnRef xmlns:a="http://schemas.openxmlformats.org/drawingml/2006/main" idx="1">
          <a:schemeClr val="accent3"/>
        </a:lnRef>
        <a:fillRef xmlns:a="http://schemas.openxmlformats.org/drawingml/2006/main" idx="0">
          <a:schemeClr val="accent3"/>
        </a:fillRef>
        <a:effectRef xmlns:a="http://schemas.openxmlformats.org/drawingml/2006/main" idx="0">
          <a:schemeClr val="accent3"/>
        </a:effectRef>
        <a:fontRef xmlns:a="http://schemas.openxmlformats.org/drawingml/2006/main" idx="minor">
          <a:schemeClr val="tx1"/>
        </a:fontRef>
      </cdr:style>
    </cdr:cxn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B096D5-22D6-474F-89BC-6358BCFB2376}" type="datetimeFigureOut">
              <a:rPr lang="en-NZ" smtClean="0"/>
              <a:t>6/06/2023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03A14D9-9F45-4D24-AFD8-F711F0597F26}" type="slidenum">
              <a:rPr lang="en-NZ" smtClean="0"/>
              <a:t>‹#›</a:t>
            </a:fld>
            <a:endParaRPr lang="en-NZ"/>
          </a:p>
        </p:txBody>
      </p:sp>
    </p:spTree>
    <p:extLst>
      <p:ext uri="{BB962C8B-B14F-4D97-AF65-F5344CB8AC3E}">
        <p14:creationId xmlns:p14="http://schemas.microsoft.com/office/powerpoint/2010/main" val="2818621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B096D5-22D6-474F-89BC-6358BCFB2376}" type="datetimeFigureOut">
              <a:rPr lang="en-NZ" smtClean="0"/>
              <a:t>6/06/2023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03A14D9-9F45-4D24-AFD8-F711F0597F26}" type="slidenum">
              <a:rPr lang="en-NZ" smtClean="0"/>
              <a:t>‹#›</a:t>
            </a:fld>
            <a:endParaRPr lang="en-NZ"/>
          </a:p>
        </p:txBody>
      </p:sp>
    </p:spTree>
    <p:extLst>
      <p:ext uri="{BB962C8B-B14F-4D97-AF65-F5344CB8AC3E}">
        <p14:creationId xmlns:p14="http://schemas.microsoft.com/office/powerpoint/2010/main" val="835619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B096D5-22D6-474F-89BC-6358BCFB2376}" type="datetimeFigureOut">
              <a:rPr lang="en-NZ" smtClean="0"/>
              <a:t>6/06/2023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03A14D9-9F45-4D24-AFD8-F711F0597F26}" type="slidenum">
              <a:rPr lang="en-NZ" smtClean="0"/>
              <a:t>‹#›</a:t>
            </a:fld>
            <a:endParaRPr lang="en-NZ"/>
          </a:p>
        </p:txBody>
      </p:sp>
    </p:spTree>
    <p:extLst>
      <p:ext uri="{BB962C8B-B14F-4D97-AF65-F5344CB8AC3E}">
        <p14:creationId xmlns:p14="http://schemas.microsoft.com/office/powerpoint/2010/main" val="939648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B096D5-22D6-474F-89BC-6358BCFB2376}" type="datetimeFigureOut">
              <a:rPr lang="en-NZ" smtClean="0"/>
              <a:t>6/06/2023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03A14D9-9F45-4D24-AFD8-F711F0597F26}" type="slidenum">
              <a:rPr lang="en-NZ" smtClean="0"/>
              <a:t>‹#›</a:t>
            </a:fld>
            <a:endParaRPr lang="en-NZ"/>
          </a:p>
        </p:txBody>
      </p:sp>
    </p:spTree>
    <p:extLst>
      <p:ext uri="{BB962C8B-B14F-4D97-AF65-F5344CB8AC3E}">
        <p14:creationId xmlns:p14="http://schemas.microsoft.com/office/powerpoint/2010/main" val="809280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B096D5-22D6-474F-89BC-6358BCFB2376}" type="datetimeFigureOut">
              <a:rPr lang="en-NZ" smtClean="0"/>
              <a:t>6/06/2023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03A14D9-9F45-4D24-AFD8-F711F0597F26}" type="slidenum">
              <a:rPr lang="en-NZ" smtClean="0"/>
              <a:t>‹#›</a:t>
            </a:fld>
            <a:endParaRPr lang="en-NZ"/>
          </a:p>
        </p:txBody>
      </p:sp>
    </p:spTree>
    <p:extLst>
      <p:ext uri="{BB962C8B-B14F-4D97-AF65-F5344CB8AC3E}">
        <p14:creationId xmlns:p14="http://schemas.microsoft.com/office/powerpoint/2010/main" val="2248184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B096D5-22D6-474F-89BC-6358BCFB2376}" type="datetimeFigureOut">
              <a:rPr lang="en-NZ" smtClean="0"/>
              <a:t>6/06/2023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703A14D9-9F45-4D24-AFD8-F711F0597F26}" type="slidenum">
              <a:rPr lang="en-NZ" smtClean="0"/>
              <a:t>‹#›</a:t>
            </a:fld>
            <a:endParaRPr lang="en-NZ"/>
          </a:p>
        </p:txBody>
      </p:sp>
    </p:spTree>
    <p:extLst>
      <p:ext uri="{BB962C8B-B14F-4D97-AF65-F5344CB8AC3E}">
        <p14:creationId xmlns:p14="http://schemas.microsoft.com/office/powerpoint/2010/main" val="3627707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B096D5-22D6-474F-89BC-6358BCFB2376}" type="datetimeFigureOut">
              <a:rPr lang="en-NZ" smtClean="0"/>
              <a:t>6/06/2023</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703A14D9-9F45-4D24-AFD8-F711F0597F26}" type="slidenum">
              <a:rPr lang="en-NZ" smtClean="0"/>
              <a:t>‹#›</a:t>
            </a:fld>
            <a:endParaRPr lang="en-NZ"/>
          </a:p>
        </p:txBody>
      </p:sp>
    </p:spTree>
    <p:extLst>
      <p:ext uri="{BB962C8B-B14F-4D97-AF65-F5344CB8AC3E}">
        <p14:creationId xmlns:p14="http://schemas.microsoft.com/office/powerpoint/2010/main" val="2449994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096D5-22D6-474F-89BC-6358BCFB2376}" type="datetimeFigureOut">
              <a:rPr lang="en-NZ" smtClean="0"/>
              <a:t>6/06/2023</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703A14D9-9F45-4D24-AFD8-F711F0597F26}" type="slidenum">
              <a:rPr lang="en-NZ" smtClean="0"/>
              <a:t>‹#›</a:t>
            </a:fld>
            <a:endParaRPr lang="en-NZ"/>
          </a:p>
        </p:txBody>
      </p:sp>
    </p:spTree>
    <p:extLst>
      <p:ext uri="{BB962C8B-B14F-4D97-AF65-F5344CB8AC3E}">
        <p14:creationId xmlns:p14="http://schemas.microsoft.com/office/powerpoint/2010/main" val="1056124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B096D5-22D6-474F-89BC-6358BCFB2376}" type="datetimeFigureOut">
              <a:rPr lang="en-NZ" smtClean="0"/>
              <a:t>6/06/2023</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703A14D9-9F45-4D24-AFD8-F711F0597F26}" type="slidenum">
              <a:rPr lang="en-NZ" smtClean="0"/>
              <a:t>‹#›</a:t>
            </a:fld>
            <a:endParaRPr lang="en-NZ"/>
          </a:p>
        </p:txBody>
      </p:sp>
    </p:spTree>
    <p:extLst>
      <p:ext uri="{BB962C8B-B14F-4D97-AF65-F5344CB8AC3E}">
        <p14:creationId xmlns:p14="http://schemas.microsoft.com/office/powerpoint/2010/main" val="2903207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DB096D5-22D6-474F-89BC-6358BCFB2376}" type="datetimeFigureOut">
              <a:rPr lang="en-NZ" smtClean="0"/>
              <a:t>6/06/2023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703A14D9-9F45-4D24-AFD8-F711F0597F26}" type="slidenum">
              <a:rPr lang="en-NZ" smtClean="0"/>
              <a:t>‹#›</a:t>
            </a:fld>
            <a:endParaRPr lang="en-NZ"/>
          </a:p>
        </p:txBody>
      </p:sp>
    </p:spTree>
    <p:extLst>
      <p:ext uri="{BB962C8B-B14F-4D97-AF65-F5344CB8AC3E}">
        <p14:creationId xmlns:p14="http://schemas.microsoft.com/office/powerpoint/2010/main" val="143150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DB096D5-22D6-474F-89BC-6358BCFB2376}" type="datetimeFigureOut">
              <a:rPr lang="en-NZ" smtClean="0"/>
              <a:t>6/06/2023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703A14D9-9F45-4D24-AFD8-F711F0597F26}" type="slidenum">
              <a:rPr lang="en-NZ" smtClean="0"/>
              <a:t>‹#›</a:t>
            </a:fld>
            <a:endParaRPr lang="en-NZ"/>
          </a:p>
        </p:txBody>
      </p:sp>
    </p:spTree>
    <p:extLst>
      <p:ext uri="{BB962C8B-B14F-4D97-AF65-F5344CB8AC3E}">
        <p14:creationId xmlns:p14="http://schemas.microsoft.com/office/powerpoint/2010/main" val="2335586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B096D5-22D6-474F-89BC-6358BCFB2376}" type="datetimeFigureOut">
              <a:rPr lang="en-NZ" smtClean="0"/>
              <a:t>6/06/2023</a:t>
            </a:fld>
            <a:endParaRPr lang="en-NZ"/>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3A14D9-9F45-4D24-AFD8-F711F0597F26}" type="slidenum">
              <a:rPr lang="en-NZ" smtClean="0"/>
              <a:t>‹#›</a:t>
            </a:fld>
            <a:endParaRPr lang="en-NZ"/>
          </a:p>
        </p:txBody>
      </p:sp>
    </p:spTree>
    <p:extLst>
      <p:ext uri="{BB962C8B-B14F-4D97-AF65-F5344CB8AC3E}">
        <p14:creationId xmlns:p14="http://schemas.microsoft.com/office/powerpoint/2010/main" val="11823248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chart" Target="../charts/chart2.xml"/><Relationship Id="rId5" Type="http://schemas.openxmlformats.org/officeDocument/2006/relationships/image" Target="../media/image2.jpeg"/><Relationship Id="rId4" Type="http://schemas.openxmlformats.org/officeDocument/2006/relationships/hyperlink" Target="http://swa.govt.n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0948A57-4591-40EA-9EEA-8F143C04CF3C}"/>
              </a:ext>
            </a:extLst>
          </p:cNvPr>
          <p:cNvPicPr>
            <a:picLocks noChangeAspect="1"/>
          </p:cNvPicPr>
          <p:nvPr/>
        </p:nvPicPr>
        <p:blipFill>
          <a:blip r:embed="rId2"/>
          <a:stretch>
            <a:fillRect/>
          </a:stretch>
        </p:blipFill>
        <p:spPr>
          <a:xfrm rot="16200000">
            <a:off x="6227172" y="3179164"/>
            <a:ext cx="6823304" cy="534355"/>
          </a:xfrm>
          <a:prstGeom prst="rect">
            <a:avLst/>
          </a:prstGeom>
        </p:spPr>
      </p:pic>
      <p:graphicFrame>
        <p:nvGraphicFramePr>
          <p:cNvPr id="13" name="Chart 12">
            <a:extLst>
              <a:ext uri="{FF2B5EF4-FFF2-40B4-BE49-F238E27FC236}">
                <a16:creationId xmlns:a16="http://schemas.microsoft.com/office/drawing/2014/main" id="{82C77DC8-2145-4719-A700-375A2B1BC806}"/>
              </a:ext>
            </a:extLst>
          </p:cNvPr>
          <p:cNvGraphicFramePr/>
          <p:nvPr>
            <p:extLst>
              <p:ext uri="{D42A27DB-BD31-4B8C-83A1-F6EECF244321}">
                <p14:modId xmlns:p14="http://schemas.microsoft.com/office/powerpoint/2010/main" val="1329105952"/>
              </p:ext>
            </p:extLst>
          </p:nvPr>
        </p:nvGraphicFramePr>
        <p:xfrm>
          <a:off x="150333" y="3917659"/>
          <a:ext cx="3071040" cy="2905651"/>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203273C0-D5F0-47C2-9682-AC6B7DA51217}"/>
              </a:ext>
            </a:extLst>
          </p:cNvPr>
          <p:cNvSpPr>
            <a:spLocks noGrp="1"/>
          </p:cNvSpPr>
          <p:nvPr>
            <p:ph type="title"/>
          </p:nvPr>
        </p:nvSpPr>
        <p:spPr>
          <a:xfrm>
            <a:off x="260799" y="60948"/>
            <a:ext cx="6772999" cy="671270"/>
          </a:xfrm>
        </p:spPr>
        <p:txBody>
          <a:bodyPr>
            <a:normAutofit fontScale="90000"/>
          </a:bodyPr>
          <a:lstStyle/>
          <a:p>
            <a:r>
              <a:rPr lang="en-NZ" sz="2400" b="1" dirty="0">
                <a:latin typeface="Arial" panose="020B0604020202020204" pitchFamily="34" charset="0"/>
                <a:cs typeface="Arial" panose="020B0604020202020204" pitchFamily="34" charset="0"/>
              </a:rPr>
              <a:t>Life satisfaction during the first year of COVID-19</a:t>
            </a:r>
          </a:p>
        </p:txBody>
      </p:sp>
      <p:sp>
        <p:nvSpPr>
          <p:cNvPr id="3" name="Content Placeholder 2">
            <a:extLst>
              <a:ext uri="{FF2B5EF4-FFF2-40B4-BE49-F238E27FC236}">
                <a16:creationId xmlns:a16="http://schemas.microsoft.com/office/drawing/2014/main" id="{39B078BE-97E1-4D19-9BFC-B1196E99F0E2}"/>
              </a:ext>
            </a:extLst>
          </p:cNvPr>
          <p:cNvSpPr>
            <a:spLocks noGrp="1"/>
          </p:cNvSpPr>
          <p:nvPr>
            <p:ph idx="1"/>
          </p:nvPr>
        </p:nvSpPr>
        <p:spPr>
          <a:xfrm>
            <a:off x="186709" y="698856"/>
            <a:ext cx="9384402" cy="606403"/>
          </a:xfrm>
        </p:spPr>
        <p:txBody>
          <a:bodyPr>
            <a:noAutofit/>
          </a:bodyPr>
          <a:lstStyle/>
          <a:p>
            <a:pPr marL="0" indent="0">
              <a:lnSpc>
                <a:spcPct val="100000"/>
              </a:lnSpc>
              <a:spcBef>
                <a:spcPts val="1733"/>
              </a:spcBef>
              <a:buNone/>
            </a:pPr>
            <a:r>
              <a:rPr lang="en-NZ" sz="1100" dirty="0">
                <a:latin typeface="Arial" panose="020B0604020202020204" pitchFamily="34" charset="0"/>
                <a:cs typeface="Arial" panose="020B0604020202020204" pitchFamily="34" charset="0"/>
              </a:rPr>
              <a:t>The emergence of COVID-19 almost immediately resulted in fundamental changes to the way New Zealanders lived their lives. This page summarises results of our research focused on how </a:t>
            </a:r>
            <a:r>
              <a:rPr lang="en-NZ" sz="1100" i="1" dirty="0">
                <a:latin typeface="Arial" panose="020B0604020202020204" pitchFamily="34" charset="0"/>
                <a:cs typeface="Arial" panose="020B0604020202020204" pitchFamily="34" charset="0"/>
              </a:rPr>
              <a:t>life satisfaction </a:t>
            </a:r>
            <a:r>
              <a:rPr lang="en-NZ" sz="1100" dirty="0">
                <a:latin typeface="Arial" panose="020B0604020202020204" pitchFamily="34" charset="0"/>
                <a:cs typeface="Arial" panose="020B0604020202020204" pitchFamily="34" charset="0"/>
              </a:rPr>
              <a:t>(as one measure of wellbeing) in New Zealand changed over the first year of COVID-19, from May 2020 until March 2021. The full report </a:t>
            </a:r>
            <a:r>
              <a:rPr lang="en-NZ" sz="1100" i="1" dirty="0">
                <a:latin typeface="Arial" panose="020B0604020202020204" pitchFamily="34" charset="0"/>
                <a:cs typeface="Arial" panose="020B0604020202020204" pitchFamily="34" charset="0"/>
              </a:rPr>
              <a:t>Wellbeing during the first year of COVID-19</a:t>
            </a:r>
            <a:r>
              <a:rPr lang="en-NZ" sz="1100" dirty="0">
                <a:latin typeface="Arial" panose="020B0604020202020204" pitchFamily="34" charset="0"/>
                <a:cs typeface="Arial" panose="020B0604020202020204" pitchFamily="34" charset="0"/>
              </a:rPr>
              <a:t> is available at </a:t>
            </a:r>
            <a:r>
              <a:rPr lang="en-NZ" sz="1100" dirty="0">
                <a:latin typeface="Arial" panose="020B0604020202020204" pitchFamily="34" charset="0"/>
                <a:cs typeface="Arial" panose="020B0604020202020204" pitchFamily="34" charset="0"/>
                <a:hlinkClick r:id="rId4"/>
              </a:rPr>
              <a:t>swa.govt.nz</a:t>
            </a:r>
            <a:r>
              <a:rPr lang="en-NZ" sz="1100" dirty="0">
                <a:latin typeface="Arial" panose="020B0604020202020204" pitchFamily="34" charset="0"/>
                <a:cs typeface="Arial" panose="020B0604020202020204" pitchFamily="34" charset="0"/>
              </a:rPr>
              <a:t>. </a:t>
            </a:r>
            <a:endParaRPr lang="en-NZ" sz="1100" dirty="0">
              <a:highlight>
                <a:srgbClr val="FFFF00"/>
              </a:highlight>
              <a:latin typeface="Arial" panose="020B0604020202020204" pitchFamily="34" charset="0"/>
              <a:cs typeface="Arial" panose="020B0604020202020204" pitchFamily="34" charset="0"/>
            </a:endParaRPr>
          </a:p>
        </p:txBody>
      </p:sp>
      <p:pic>
        <p:nvPicPr>
          <p:cNvPr id="4" name="Picture 3" descr="A picture containing drawing&#10;&#10;Description automatically generated">
            <a:extLst>
              <a:ext uri="{FF2B5EF4-FFF2-40B4-BE49-F238E27FC236}">
                <a16:creationId xmlns:a16="http://schemas.microsoft.com/office/drawing/2014/main" id="{DC1CEDA7-82B7-4C66-9CD1-8CBE8352CAD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6417" y="-4375618"/>
            <a:ext cx="867565" cy="415496"/>
          </a:xfrm>
          <a:prstGeom prst="rect">
            <a:avLst/>
          </a:prstGeom>
        </p:spPr>
      </p:pic>
      <p:cxnSp>
        <p:nvCxnSpPr>
          <p:cNvPr id="7" name="Straight Connector 6">
            <a:extLst>
              <a:ext uri="{FF2B5EF4-FFF2-40B4-BE49-F238E27FC236}">
                <a16:creationId xmlns:a16="http://schemas.microsoft.com/office/drawing/2014/main" id="{F2078D18-E562-4890-8AEA-245A9F2B27B8}"/>
              </a:ext>
            </a:extLst>
          </p:cNvPr>
          <p:cNvCxnSpPr>
            <a:cxnSpLocks/>
          </p:cNvCxnSpPr>
          <p:nvPr/>
        </p:nvCxnSpPr>
        <p:spPr>
          <a:xfrm flipH="1">
            <a:off x="260799" y="-9483"/>
            <a:ext cx="9236223" cy="0"/>
          </a:xfrm>
          <a:prstGeom prst="line">
            <a:avLst/>
          </a:prstGeom>
          <a:ln w="12700">
            <a:solidFill>
              <a:srgbClr val="C7C9C9"/>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AC615BEE-B665-490E-849F-4AD35F45C5C9}"/>
              </a:ext>
            </a:extLst>
          </p:cNvPr>
          <p:cNvSpPr txBox="1">
            <a:spLocks/>
          </p:cNvSpPr>
          <p:nvPr/>
        </p:nvSpPr>
        <p:spPr>
          <a:xfrm>
            <a:off x="178043" y="1375689"/>
            <a:ext cx="3153677" cy="2779517"/>
          </a:xfrm>
          <a:prstGeom prst="rect">
            <a:avLst/>
          </a:prstGeom>
        </p:spPr>
        <p:txBody>
          <a:bodyPr vert="horz" lIns="132080" tIns="66040" rIns="132080" bIns="66040" rtlCol="0">
            <a:normAutofit fontScale="62500" lnSpcReduction="2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20000"/>
              </a:lnSpc>
              <a:spcBef>
                <a:spcPts val="1200"/>
              </a:spcBef>
              <a:buNone/>
            </a:pPr>
            <a:r>
              <a:rPr lang="en-NZ" sz="1900" b="1" dirty="0">
                <a:solidFill>
                  <a:srgbClr val="26567F"/>
                </a:solidFill>
                <a:latin typeface="Arial" panose="020B0604020202020204" pitchFamily="34" charset="0"/>
                <a:cs typeface="Arial" panose="020B0604020202020204" pitchFamily="34" charset="0"/>
              </a:rPr>
              <a:t>Life satisfaction was slightly higher in the first year of COVID-19</a:t>
            </a:r>
          </a:p>
          <a:p>
            <a:pPr marL="0" indent="0" algn="just">
              <a:lnSpc>
                <a:spcPct val="120000"/>
              </a:lnSpc>
              <a:spcBef>
                <a:spcPts val="1200"/>
              </a:spcBef>
              <a:buNone/>
            </a:pPr>
            <a:r>
              <a:rPr lang="en-NZ" sz="1800" dirty="0">
                <a:effectLst/>
                <a:latin typeface="Arial" panose="020B0604020202020204" pitchFamily="34" charset="0"/>
                <a:ea typeface="Calibri" panose="020F0502020204030204" pitchFamily="34" charset="0"/>
                <a:cs typeface="Arial" panose="020B0604020202020204" pitchFamily="34" charset="0"/>
              </a:rPr>
              <a:t>We compared </a:t>
            </a:r>
            <a:r>
              <a:rPr lang="en-NZ" sz="1800" i="1" dirty="0">
                <a:effectLst/>
                <a:latin typeface="Arial" panose="020B0604020202020204" pitchFamily="34" charset="0"/>
                <a:ea typeface="Calibri" panose="020F0502020204030204" pitchFamily="34" charset="0"/>
                <a:cs typeface="Arial" panose="020B0604020202020204" pitchFamily="34" charset="0"/>
              </a:rPr>
              <a:t>life satisfaction </a:t>
            </a:r>
            <a:r>
              <a:rPr lang="en-NZ" sz="1800" dirty="0">
                <a:effectLst/>
                <a:latin typeface="Arial" panose="020B0604020202020204" pitchFamily="34" charset="0"/>
                <a:ea typeface="Calibri" panose="020F0502020204030204" pitchFamily="34" charset="0"/>
                <a:cs typeface="Arial" panose="020B0604020202020204" pitchFamily="34" charset="0"/>
              </a:rPr>
              <a:t>for 32 groups between 2018 and 2020. Out of the 32 groups, 24 reported statistically significant increases during the June 2020 quarter, reversing the declining trend that most groups (in particular, parents, older people, and Pacific people) were experiencing between 2016 and 2018.</a:t>
            </a:r>
          </a:p>
          <a:p>
            <a:pPr marL="0" indent="0" algn="just">
              <a:lnSpc>
                <a:spcPct val="120000"/>
              </a:lnSpc>
              <a:spcBef>
                <a:spcPts val="1200"/>
              </a:spcBef>
              <a:buNone/>
            </a:pPr>
            <a:r>
              <a:rPr lang="en-NZ" sz="1800" dirty="0">
                <a:latin typeface="Arial" panose="020B0604020202020204" pitchFamily="34" charset="0"/>
                <a:cs typeface="Arial" panose="020B0604020202020204" pitchFamily="34" charset="0"/>
              </a:rPr>
              <a:t>In contrast, countries such as Australia and the United Kingdom reported decreases in life satisfaction over the same period.</a:t>
            </a:r>
          </a:p>
        </p:txBody>
      </p:sp>
      <p:cxnSp>
        <p:nvCxnSpPr>
          <p:cNvPr id="14" name="Straight Connector 13">
            <a:extLst>
              <a:ext uri="{FF2B5EF4-FFF2-40B4-BE49-F238E27FC236}">
                <a16:creationId xmlns:a16="http://schemas.microsoft.com/office/drawing/2014/main" id="{34AEE04A-4201-40E1-B64A-CD9A92615BD9}"/>
              </a:ext>
            </a:extLst>
          </p:cNvPr>
          <p:cNvCxnSpPr>
            <a:cxnSpLocks/>
          </p:cNvCxnSpPr>
          <p:nvPr/>
        </p:nvCxnSpPr>
        <p:spPr>
          <a:xfrm flipV="1">
            <a:off x="3359306" y="1378039"/>
            <a:ext cx="0" cy="5282820"/>
          </a:xfrm>
          <a:prstGeom prst="line">
            <a:avLst/>
          </a:prstGeom>
          <a:ln w="12700">
            <a:solidFill>
              <a:srgbClr val="C7C9C9"/>
            </a:solidFill>
          </a:ln>
        </p:spPr>
        <p:style>
          <a:lnRef idx="1">
            <a:schemeClr val="accent1"/>
          </a:lnRef>
          <a:fillRef idx="0">
            <a:schemeClr val="accent1"/>
          </a:fillRef>
          <a:effectRef idx="0">
            <a:schemeClr val="accent1"/>
          </a:effectRef>
          <a:fontRef idx="minor">
            <a:schemeClr val="tx1"/>
          </a:fontRef>
        </p:style>
      </p:cxnSp>
      <p:sp>
        <p:nvSpPr>
          <p:cNvPr id="16" name="Content Placeholder 2">
            <a:extLst>
              <a:ext uri="{FF2B5EF4-FFF2-40B4-BE49-F238E27FC236}">
                <a16:creationId xmlns:a16="http://schemas.microsoft.com/office/drawing/2014/main" id="{4594C6CF-EADD-4CB5-8A7D-F4566DA1DBC6}"/>
              </a:ext>
            </a:extLst>
          </p:cNvPr>
          <p:cNvSpPr txBox="1">
            <a:spLocks/>
          </p:cNvSpPr>
          <p:nvPr/>
        </p:nvSpPr>
        <p:spPr>
          <a:xfrm>
            <a:off x="3406223" y="1375689"/>
            <a:ext cx="2897150" cy="2651027"/>
          </a:xfrm>
          <a:prstGeom prst="rect">
            <a:avLst/>
          </a:prstGeom>
        </p:spPr>
        <p:txBody>
          <a:bodyPr vert="horz" lIns="132080" tIns="66040" rIns="132080" bIns="6604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00000"/>
              </a:lnSpc>
              <a:spcBef>
                <a:spcPts val="1200"/>
              </a:spcBef>
              <a:buNone/>
            </a:pPr>
            <a:r>
              <a:rPr lang="en-NZ" sz="1200" b="1" dirty="0">
                <a:solidFill>
                  <a:srgbClr val="26567F"/>
                </a:solidFill>
                <a:latin typeface="Arial" panose="020B0604020202020204" pitchFamily="34" charset="0"/>
                <a:cs typeface="Arial" panose="020B0604020202020204" pitchFamily="34" charset="0"/>
              </a:rPr>
              <a:t>Life satisfaction was lower during periods of lockdown</a:t>
            </a:r>
          </a:p>
          <a:p>
            <a:pPr marL="0" indent="0" algn="just">
              <a:lnSpc>
                <a:spcPct val="100000"/>
              </a:lnSpc>
              <a:spcBef>
                <a:spcPts val="1200"/>
              </a:spcBef>
              <a:buNone/>
            </a:pPr>
            <a:r>
              <a:rPr lang="en-NZ" sz="1100" dirty="0">
                <a:latin typeface="Arial" panose="020B0604020202020204" pitchFamily="34" charset="0"/>
                <a:cs typeface="Arial" panose="020B0604020202020204" pitchFamily="34" charset="0"/>
              </a:rPr>
              <a:t>We tracked how reported life satisfaction differed between people interviewed during periods of lockdown compared to people interviewed just before or just after. </a:t>
            </a:r>
          </a:p>
          <a:p>
            <a:pPr marL="0" indent="0" algn="just">
              <a:lnSpc>
                <a:spcPct val="100000"/>
              </a:lnSpc>
              <a:spcBef>
                <a:spcPts val="1200"/>
              </a:spcBef>
              <a:buNone/>
            </a:pPr>
            <a:r>
              <a:rPr lang="en-NZ" sz="1100" dirty="0">
                <a:latin typeface="Arial" panose="020B0604020202020204" pitchFamily="34" charset="0"/>
                <a:cs typeface="Arial" panose="020B0604020202020204" pitchFamily="34" charset="0"/>
              </a:rPr>
              <a:t>The largest changes in life satisfaction during lockdown were for Pacific people and for sole mothers. In contrast, the differences were not statistically significant for partnered mothers and fathers, Pākehā people, and people aged 65 or older.</a:t>
            </a:r>
          </a:p>
        </p:txBody>
      </p:sp>
      <p:graphicFrame>
        <p:nvGraphicFramePr>
          <p:cNvPr id="17" name="Chart 16">
            <a:extLst>
              <a:ext uri="{FF2B5EF4-FFF2-40B4-BE49-F238E27FC236}">
                <a16:creationId xmlns:a16="http://schemas.microsoft.com/office/drawing/2014/main" id="{F5A07457-E0D5-4B0E-AE1F-478E89E14CFA}"/>
              </a:ext>
            </a:extLst>
          </p:cNvPr>
          <p:cNvGraphicFramePr/>
          <p:nvPr>
            <p:extLst>
              <p:ext uri="{D42A27DB-BD31-4B8C-83A1-F6EECF244321}">
                <p14:modId xmlns:p14="http://schemas.microsoft.com/office/powerpoint/2010/main" val="2366885250"/>
              </p:ext>
            </p:extLst>
          </p:nvPr>
        </p:nvGraphicFramePr>
        <p:xfrm>
          <a:off x="3421409" y="4127774"/>
          <a:ext cx="2888896" cy="2447692"/>
        </p:xfrm>
        <a:graphic>
          <a:graphicData uri="http://schemas.openxmlformats.org/drawingml/2006/chart">
            <c:chart xmlns:c="http://schemas.openxmlformats.org/drawingml/2006/chart" xmlns:r="http://schemas.openxmlformats.org/officeDocument/2006/relationships" r:id="rId6"/>
          </a:graphicData>
        </a:graphic>
      </p:graphicFrame>
      <p:cxnSp>
        <p:nvCxnSpPr>
          <p:cNvPr id="18" name="Straight Connector 17">
            <a:extLst>
              <a:ext uri="{FF2B5EF4-FFF2-40B4-BE49-F238E27FC236}">
                <a16:creationId xmlns:a16="http://schemas.microsoft.com/office/drawing/2014/main" id="{70CE1313-CBA0-463C-B9C5-F2DE6534B680}"/>
              </a:ext>
            </a:extLst>
          </p:cNvPr>
          <p:cNvCxnSpPr>
            <a:cxnSpLocks/>
          </p:cNvCxnSpPr>
          <p:nvPr/>
        </p:nvCxnSpPr>
        <p:spPr>
          <a:xfrm flipV="1">
            <a:off x="6358544" y="1378039"/>
            <a:ext cx="0" cy="5282820"/>
          </a:xfrm>
          <a:prstGeom prst="line">
            <a:avLst/>
          </a:prstGeom>
          <a:ln w="12700">
            <a:solidFill>
              <a:srgbClr val="C7C9C9"/>
            </a:solidFill>
          </a:ln>
        </p:spPr>
        <p:style>
          <a:lnRef idx="1">
            <a:schemeClr val="accent1"/>
          </a:lnRef>
          <a:fillRef idx="0">
            <a:schemeClr val="accent1"/>
          </a:fillRef>
          <a:effectRef idx="0">
            <a:schemeClr val="accent1"/>
          </a:effectRef>
          <a:fontRef idx="minor">
            <a:schemeClr val="tx1"/>
          </a:fontRef>
        </p:style>
      </p:cxnSp>
      <p:sp>
        <p:nvSpPr>
          <p:cNvPr id="19" name="Content Placeholder 2">
            <a:extLst>
              <a:ext uri="{FF2B5EF4-FFF2-40B4-BE49-F238E27FC236}">
                <a16:creationId xmlns:a16="http://schemas.microsoft.com/office/drawing/2014/main" id="{DA59A04C-A73E-4638-B1B8-EA8066C581FD}"/>
              </a:ext>
            </a:extLst>
          </p:cNvPr>
          <p:cNvSpPr txBox="1">
            <a:spLocks/>
          </p:cNvSpPr>
          <p:nvPr/>
        </p:nvSpPr>
        <p:spPr>
          <a:xfrm>
            <a:off x="6446912" y="1375689"/>
            <a:ext cx="2960574" cy="5199777"/>
          </a:xfrm>
          <a:prstGeom prst="rect">
            <a:avLst/>
          </a:prstGeom>
        </p:spPr>
        <p:txBody>
          <a:bodyPr vert="horz" lIns="132080" tIns="66040" rIns="132080" bIns="6604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00000"/>
              </a:lnSpc>
              <a:spcBef>
                <a:spcPts val="1200"/>
              </a:spcBef>
              <a:buNone/>
            </a:pPr>
            <a:r>
              <a:rPr lang="en-NZ" sz="1200" b="1" dirty="0">
                <a:solidFill>
                  <a:srgbClr val="26567F"/>
                </a:solidFill>
                <a:latin typeface="Arial" panose="020B0604020202020204" pitchFamily="34" charset="0"/>
                <a:cs typeface="Arial" panose="020B0604020202020204" pitchFamily="34" charset="0"/>
              </a:rPr>
              <a:t>Life satisfaction was driven by changes in health and loneliness</a:t>
            </a:r>
          </a:p>
          <a:p>
            <a:pPr marL="0" indent="0" algn="just">
              <a:lnSpc>
                <a:spcPct val="100000"/>
              </a:lnSpc>
              <a:spcBef>
                <a:spcPts val="1200"/>
              </a:spcBef>
              <a:buNone/>
            </a:pPr>
            <a:r>
              <a:rPr lang="en-NZ" sz="1100" dirty="0">
                <a:latin typeface="Arial" panose="020B0604020202020204" pitchFamily="34" charset="0"/>
                <a:cs typeface="Arial" panose="020B0604020202020204" pitchFamily="34" charset="0"/>
              </a:rPr>
              <a:t>A number of people reported changes in life satisfaction from June 2020 to March 2021. We created a statistical model to identify factors associated with these changes.</a:t>
            </a:r>
          </a:p>
          <a:p>
            <a:pPr marL="0" indent="0" algn="just">
              <a:lnSpc>
                <a:spcPct val="100000"/>
              </a:lnSpc>
              <a:spcBef>
                <a:spcPts val="1200"/>
              </a:spcBef>
              <a:buNone/>
            </a:pPr>
            <a:r>
              <a:rPr lang="en-NZ" sz="1100" dirty="0">
                <a:latin typeface="Arial" panose="020B0604020202020204" pitchFamily="34" charset="0"/>
                <a:cs typeface="Arial" panose="020B0604020202020204" pitchFamily="34" charset="0"/>
              </a:rPr>
              <a:t>Life satisfaction over the first year of COVID-19 was heavily affected by health and loneliness. Various economic aspects, including income and employment, were also moderately important. </a:t>
            </a:r>
          </a:p>
          <a:p>
            <a:pPr marL="0" indent="0" algn="just">
              <a:lnSpc>
                <a:spcPct val="100000"/>
              </a:lnSpc>
              <a:spcBef>
                <a:spcPts val="1200"/>
              </a:spcBef>
              <a:buNone/>
            </a:pPr>
            <a:r>
              <a:rPr lang="en-NZ" sz="1100" dirty="0">
                <a:latin typeface="Arial" panose="020B0604020202020204" pitchFamily="34" charset="0"/>
                <a:cs typeface="Arial" panose="020B0604020202020204" pitchFamily="34" charset="0"/>
              </a:rPr>
              <a:t>These statistical models also confirmed that life satisfaction (as well as family wellbeing and trust in other people) were lower when the respondent was in lockdown compared to other times in the first year of COVID-19.</a:t>
            </a:r>
          </a:p>
          <a:p>
            <a:pPr marL="0" indent="0" algn="just">
              <a:lnSpc>
                <a:spcPct val="100000"/>
              </a:lnSpc>
              <a:spcBef>
                <a:spcPts val="1200"/>
              </a:spcBef>
              <a:buNone/>
            </a:pPr>
            <a:r>
              <a:rPr lang="en-NZ" sz="1100" dirty="0">
                <a:latin typeface="Arial" panose="020B0604020202020204" pitchFamily="34" charset="0"/>
                <a:cs typeface="Arial" panose="020B0604020202020204" pitchFamily="34" charset="0"/>
              </a:rPr>
              <a:t>We also found evidence that the increase in the Winter Energy Payment improved people’s income adequacy (likely causing indirect improvements to various aspects of wellbeing, including life satisfaction) and family wellbeing during 2020.</a:t>
            </a:r>
          </a:p>
        </p:txBody>
      </p:sp>
      <p:sp>
        <p:nvSpPr>
          <p:cNvPr id="5" name="TextBox 4">
            <a:extLst>
              <a:ext uri="{FF2B5EF4-FFF2-40B4-BE49-F238E27FC236}">
                <a16:creationId xmlns:a16="http://schemas.microsoft.com/office/drawing/2014/main" id="{F4C9A08A-3069-44AA-AD3B-D84C444C699B}"/>
              </a:ext>
            </a:extLst>
          </p:cNvPr>
          <p:cNvSpPr txBox="1"/>
          <p:nvPr/>
        </p:nvSpPr>
        <p:spPr>
          <a:xfrm>
            <a:off x="8296716" y="6485898"/>
            <a:ext cx="1030746" cy="230832"/>
          </a:xfrm>
          <a:prstGeom prst="rect">
            <a:avLst/>
          </a:prstGeom>
          <a:noFill/>
        </p:spPr>
        <p:txBody>
          <a:bodyPr wrap="square" rtlCol="0">
            <a:spAutoFit/>
          </a:bodyPr>
          <a:lstStyle/>
          <a:p>
            <a:r>
              <a:rPr lang="en-NZ" sz="900" b="1" dirty="0">
                <a:latin typeface="Arial" panose="020B0604020202020204" pitchFamily="34" charset="0"/>
                <a:cs typeface="Arial" panose="020B0604020202020204" pitchFamily="34" charset="0"/>
              </a:rPr>
              <a:t>November 2022</a:t>
            </a:r>
          </a:p>
        </p:txBody>
      </p:sp>
    </p:spTree>
    <p:extLst>
      <p:ext uri="{BB962C8B-B14F-4D97-AF65-F5344CB8AC3E}">
        <p14:creationId xmlns:p14="http://schemas.microsoft.com/office/powerpoint/2010/main" val="192233760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1597</TotalTime>
  <Words>432</Words>
  <Application>Microsoft Office PowerPoint</Application>
  <PresentationFormat>A4 Paper (210x297 mm)</PresentationFormat>
  <Paragraphs>20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Life satisfaction during the first year of COVID-19</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satisfaction during the first year of COVID-19</dc:title>
  <dc:creator>Andrew Webber</dc:creator>
  <cp:lastModifiedBy>Kirsty Anderson</cp:lastModifiedBy>
  <cp:revision>19</cp:revision>
  <cp:lastPrinted>2022-10-12T02:19:39Z</cp:lastPrinted>
  <dcterms:created xsi:type="dcterms:W3CDTF">2022-10-12T01:42:27Z</dcterms:created>
  <dcterms:modified xsi:type="dcterms:W3CDTF">2023-06-05T19:47:23Z</dcterms:modified>
</cp:coreProperties>
</file>