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35" r:id="rId2"/>
    <p:sldId id="33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8D97"/>
    <a:srgbClr val="315259"/>
    <a:srgbClr val="262638"/>
    <a:srgbClr val="A5216E"/>
    <a:srgbClr val="F47C20"/>
    <a:srgbClr val="F1CB4E"/>
    <a:srgbClr val="C6B430"/>
    <a:srgbClr val="FF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52" autoAdjust="0"/>
    <p:restoredTop sz="91575" autoAdjust="0"/>
  </p:normalViewPr>
  <p:slideViewPr>
    <p:cSldViewPr snapToGrid="0">
      <p:cViewPr varScale="1">
        <p:scale>
          <a:sx n="107" d="100"/>
          <a:sy n="107" d="100"/>
        </p:scale>
        <p:origin x="-516" y="-84"/>
      </p:cViewPr>
      <p:guideLst>
        <p:guide orient="horz" pos="2160"/>
        <p:guide pos="3840"/>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02"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C4C87BB-430F-450B-9FFD-A844BEC8996F}" type="datetimeFigureOut">
              <a:rPr lang="en-NZ" smtClean="0"/>
              <a:t>25/02/2019</a:t>
            </a:fld>
            <a:endParaRPr lang="en-NZ"/>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b="11565"/>
          <a:stretch/>
        </p:blipFill>
        <p:spPr>
          <a:xfrm>
            <a:off x="0" y="0"/>
            <a:ext cx="12161089" cy="6048900"/>
          </a:xfrm>
          <a:prstGeom prst="rect">
            <a:avLst/>
          </a:prstGeom>
        </p:spPr>
      </p:pic>
      <p:sp>
        <p:nvSpPr>
          <p:cNvPr id="2" name="Title 1"/>
          <p:cNvSpPr>
            <a:spLocks noGrp="1"/>
          </p:cNvSpPr>
          <p:nvPr>
            <p:ph type="title" hasCustomPrompt="1"/>
          </p:nvPr>
        </p:nvSpPr>
        <p:spPr>
          <a:xfrm>
            <a:off x="15600" y="0"/>
            <a:ext cx="12160800" cy="1969200"/>
          </a:xfrm>
          <a:prstGeom prst="rect">
            <a:avLst/>
          </a:prstGeom>
        </p:spPr>
        <p:txBody>
          <a:bodyPr/>
          <a:lstStyle>
            <a:lvl1pPr algn="ctr">
              <a:defRPr b="1"/>
            </a:lvl1pPr>
          </a:lstStyle>
          <a:p>
            <a:r>
              <a:rPr lang="en-US" dirty="0" smtClean="0"/>
              <a:t/>
            </a:r>
            <a:br>
              <a:rPr lang="en-US" dirty="0" smtClean="0"/>
            </a:br>
            <a:r>
              <a:rPr lang="en-US" dirty="0" smtClean="0"/>
              <a:t/>
            </a:r>
            <a:br>
              <a:rPr lang="en-US" dirty="0" smtClean="0"/>
            </a:br>
            <a:r>
              <a:rPr lang="en-US" dirty="0" smtClean="0"/>
              <a:t>Title</a:t>
            </a:r>
            <a:endParaRPr lang="en-NZ" dirty="0"/>
          </a:p>
        </p:txBody>
      </p:sp>
      <p:pic>
        <p:nvPicPr>
          <p:cNvPr id="3" name="Picture 2" descr="C:\Users\vevan005\Objective\objective.ssi.govt.nz-8000-vevan005\Objects\SIA logo_Horizontal_tagline_main dark purpl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46045" y="6151332"/>
            <a:ext cx="1793505" cy="56726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589200" y="2447496"/>
            <a:ext cx="4982400" cy="1876535"/>
          </a:xfrm>
          <a:prstGeom prst="rect">
            <a:avLst/>
          </a:prstGeom>
        </p:spPr>
      </p:pic>
      <p:sp>
        <p:nvSpPr>
          <p:cNvPr id="9" name="Text Placeholder 8"/>
          <p:cNvSpPr>
            <a:spLocks noGrp="1"/>
          </p:cNvSpPr>
          <p:nvPr>
            <p:ph type="body" sz="quarter" idx="10" hasCustomPrompt="1"/>
          </p:nvPr>
        </p:nvSpPr>
        <p:spPr>
          <a:xfrm>
            <a:off x="31200" y="5353050"/>
            <a:ext cx="12160800" cy="460800"/>
          </a:xfrm>
          <a:prstGeom prst="rect">
            <a:avLst/>
          </a:prstGeom>
        </p:spPr>
        <p:txBody>
          <a:bodyPr/>
          <a:lstStyle>
            <a:lvl1pPr marL="0" indent="0" algn="ctr">
              <a:buNone/>
              <a:defRPr sz="2400" b="1">
                <a:solidFill>
                  <a:srgbClr val="088D97"/>
                </a:solidFill>
                <a:latin typeface="Calibri" panose="020F0502020204030204" pitchFamily="34" charset="0"/>
                <a:cs typeface="Calibri" panose="020F0502020204030204" pitchFamily="34" charset="0"/>
              </a:defRPr>
            </a:lvl1pPr>
          </a:lstStyle>
          <a:p>
            <a:pPr lvl="0"/>
            <a:r>
              <a:rPr lang="en-US" dirty="0" smtClean="0"/>
              <a:t>Month Year</a:t>
            </a:r>
            <a:endParaRPr lang="en-NZ" dirty="0"/>
          </a:p>
        </p:txBody>
      </p:sp>
    </p:spTree>
    <p:extLst>
      <p:ext uri="{BB962C8B-B14F-4D97-AF65-F5344CB8AC3E}">
        <p14:creationId xmlns:p14="http://schemas.microsoft.com/office/powerpoint/2010/main" val="204189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1">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b="11565"/>
          <a:stretch/>
        </p:blipFill>
        <p:spPr>
          <a:xfrm>
            <a:off x="15456" y="9000"/>
            <a:ext cx="12161089" cy="6048900"/>
          </a:xfrm>
          <a:prstGeom prst="rect">
            <a:avLst/>
          </a:prstGeom>
        </p:spPr>
      </p:pic>
      <p:sp>
        <p:nvSpPr>
          <p:cNvPr id="2" name="Title 1"/>
          <p:cNvSpPr>
            <a:spLocks noGrp="1"/>
          </p:cNvSpPr>
          <p:nvPr>
            <p:ph type="title" hasCustomPrompt="1"/>
          </p:nvPr>
        </p:nvSpPr>
        <p:spPr>
          <a:xfrm>
            <a:off x="772800" y="0"/>
            <a:ext cx="11419200" cy="1162800"/>
          </a:xfrm>
          <a:prstGeom prst="rect">
            <a:avLst/>
          </a:prstGeom>
        </p:spPr>
        <p:txBody>
          <a:bodyPr anchor="b"/>
          <a:lstStyle>
            <a:lvl1pPr>
              <a:defRPr b="1"/>
            </a:lvl1pPr>
          </a:lstStyle>
          <a:p>
            <a:r>
              <a:rPr lang="en-US" dirty="0" smtClean="0"/>
              <a:t>Title</a:t>
            </a:r>
            <a:endParaRPr lang="en-NZ" dirty="0"/>
          </a:p>
        </p:txBody>
      </p:sp>
      <p:pic>
        <p:nvPicPr>
          <p:cNvPr id="5" name="Picture 4" descr="C:\Users\vevan005\Objective\objective.ssi.govt.nz-8000-vevan005\Objects\SIA logo_Horizontal_tagline_main dark purpl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46045" y="6151332"/>
            <a:ext cx="1793505" cy="567267"/>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6"/>
          <p:cNvSpPr>
            <a:spLocks noGrp="1"/>
          </p:cNvSpPr>
          <p:nvPr>
            <p:ph type="body" sz="quarter" idx="10" hasCustomPrompt="1"/>
          </p:nvPr>
        </p:nvSpPr>
        <p:spPr>
          <a:xfrm>
            <a:off x="847725" y="1447798"/>
            <a:ext cx="10522800" cy="4802400"/>
          </a:xfrm>
          <a:prstGeom prst="rect">
            <a:avLst/>
          </a:prstGeom>
        </p:spPr>
        <p:txBody>
          <a:bodyPr/>
          <a:lstStyle>
            <a:lvl1pPr marL="0" indent="0">
              <a:buNone/>
              <a:defRPr sz="2400" b="1">
                <a:latin typeface="Calibri" panose="020F0502020204030204" pitchFamily="34" charset="0"/>
                <a:cs typeface="Calibri" panose="020F0502020204030204" pitchFamily="34" charset="0"/>
              </a:defRPr>
            </a:lvl1pPr>
            <a:lvl2pPr>
              <a:defRPr sz="2000" b="1">
                <a:latin typeface="Calibri" panose="020F0502020204030204" pitchFamily="34" charset="0"/>
                <a:cs typeface="Calibri" panose="020F0502020204030204" pitchFamily="34" charset="0"/>
              </a:defRPr>
            </a:lvl2pPr>
            <a:lvl3pPr>
              <a:defRPr sz="1800" b="1"/>
            </a:lvl3pPr>
            <a:lvl4pPr>
              <a:defRPr sz="1400" b="1">
                <a:latin typeface="Calibri" panose="020F0502020204030204" pitchFamily="34" charset="0"/>
                <a:cs typeface="Calibri" panose="020F0502020204030204" pitchFamily="34" charset="0"/>
              </a:defRPr>
            </a:lvl4pPr>
            <a:lvl5pPr>
              <a:defRPr sz="1200" b="1">
                <a:latin typeface="Calibri" panose="020F0502020204030204" pitchFamily="34" charset="0"/>
                <a:cs typeface="Calibri" panose="020F0502020204030204" pitchFamily="34" charset="0"/>
              </a:defRPr>
            </a:lvl5pPr>
          </a:lstStyle>
          <a:p>
            <a:pPr lvl="0"/>
            <a:r>
              <a:rPr lang="en-US" dirty="0" smtClean="0"/>
              <a:t>Text.</a:t>
            </a:r>
          </a:p>
        </p:txBody>
      </p:sp>
    </p:spTree>
    <p:extLst>
      <p:ext uri="{BB962C8B-B14F-4D97-AF65-F5344CB8AC3E}">
        <p14:creationId xmlns:p14="http://schemas.microsoft.com/office/powerpoint/2010/main" val="1928847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Bullet content">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b="11565"/>
          <a:stretch/>
        </p:blipFill>
        <p:spPr>
          <a:xfrm>
            <a:off x="30911" y="9000"/>
            <a:ext cx="12161089" cy="6048900"/>
          </a:xfrm>
          <a:prstGeom prst="rect">
            <a:avLst/>
          </a:prstGeom>
        </p:spPr>
      </p:pic>
      <p:pic>
        <p:nvPicPr>
          <p:cNvPr id="4" name="Picture 3" descr="C:\Users\vevan005\Objective\objective.ssi.govt.nz-8000-vevan005\Objects\SIA logo_Horizontal_tagline_main dark purpl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46045" y="6137872"/>
            <a:ext cx="1793505" cy="567267"/>
          </a:xfrm>
          <a:prstGeom prst="rect">
            <a:avLst/>
          </a:prstGeom>
          <a:noFill/>
          <a:extLst>
            <a:ext uri="{909E8E84-426E-40DD-AFC4-6F175D3DCCD1}">
              <a14:hiddenFill xmlns:a14="http://schemas.microsoft.com/office/drawing/2010/main">
                <a:solidFill>
                  <a:srgbClr val="FFFFFF"/>
                </a:solidFill>
              </a14:hiddenFill>
            </a:ext>
          </a:extLst>
        </p:spPr>
      </p:pic>
      <p:sp>
        <p:nvSpPr>
          <p:cNvPr id="6" name="Title 5"/>
          <p:cNvSpPr>
            <a:spLocks noGrp="1"/>
          </p:cNvSpPr>
          <p:nvPr>
            <p:ph type="title" hasCustomPrompt="1"/>
          </p:nvPr>
        </p:nvSpPr>
        <p:spPr>
          <a:xfrm>
            <a:off x="772800" y="9000"/>
            <a:ext cx="11419200" cy="1162800"/>
          </a:xfrm>
          <a:prstGeom prst="rect">
            <a:avLst/>
          </a:prstGeom>
        </p:spPr>
        <p:txBody>
          <a:bodyPr anchor="b"/>
          <a:lstStyle>
            <a:lvl1pPr>
              <a:defRPr b="1"/>
            </a:lvl1pPr>
          </a:lstStyle>
          <a:p>
            <a:r>
              <a:rPr lang="en-US" dirty="0" smtClean="0"/>
              <a:t>Title</a:t>
            </a:r>
            <a:endParaRPr lang="en-NZ" dirty="0"/>
          </a:p>
        </p:txBody>
      </p:sp>
      <p:sp>
        <p:nvSpPr>
          <p:cNvPr id="9" name="Text Placeholder 8"/>
          <p:cNvSpPr>
            <a:spLocks noGrp="1"/>
          </p:cNvSpPr>
          <p:nvPr>
            <p:ph type="body" sz="quarter" idx="10" hasCustomPrompt="1"/>
          </p:nvPr>
        </p:nvSpPr>
        <p:spPr>
          <a:xfrm>
            <a:off x="819150" y="1457324"/>
            <a:ext cx="10702800" cy="4802400"/>
          </a:xfrm>
          <a:prstGeom prst="rect">
            <a:avLst/>
          </a:prstGeom>
        </p:spPr>
        <p:txBody>
          <a:bodyPr/>
          <a:lstStyle>
            <a:lvl1pPr marL="457200" indent="-457200">
              <a:buClr>
                <a:srgbClr val="088D97"/>
              </a:buClr>
              <a:buFont typeface="Wingdings" panose="05000000000000000000" pitchFamily="2" charset="2"/>
              <a:buChar char="§"/>
              <a:defRPr sz="2400" b="1" baseline="0">
                <a:latin typeface="Calibri" panose="020F0502020204030204" pitchFamily="34" charset="0"/>
                <a:cs typeface="Calibri" panose="020F0502020204030204" pitchFamily="34" charset="0"/>
              </a:defRPr>
            </a:lvl1pPr>
          </a:lstStyle>
          <a:p>
            <a:pPr lvl="0"/>
            <a:r>
              <a:rPr lang="en-US" dirty="0" smtClean="0"/>
              <a:t>Bullet point – don’t over use.</a:t>
            </a:r>
          </a:p>
        </p:txBody>
      </p:sp>
    </p:spTree>
    <p:extLst>
      <p:ext uri="{BB962C8B-B14F-4D97-AF65-F5344CB8AC3E}">
        <p14:creationId xmlns:p14="http://schemas.microsoft.com/office/powerpoint/2010/main" val="239354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DI disclaimer Layout">
    <p:bg>
      <p:bgPr>
        <a:solidFill>
          <a:srgbClr val="088D97"/>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72800" y="0"/>
            <a:ext cx="11419200" cy="1162800"/>
          </a:xfrm>
          <a:prstGeom prst="rect">
            <a:avLst/>
          </a:prstGeom>
        </p:spPr>
        <p:txBody>
          <a:bodyPr anchor="b"/>
          <a:lstStyle>
            <a:lvl1pPr>
              <a:defRPr b="1">
                <a:solidFill>
                  <a:schemeClr val="bg1"/>
                </a:solidFill>
              </a:defRPr>
            </a:lvl1pPr>
          </a:lstStyle>
          <a:p>
            <a:r>
              <a:rPr lang="en-US" dirty="0" smtClean="0"/>
              <a:t>IDI disclaimer</a:t>
            </a:r>
            <a:endParaRPr lang="en-NZ" dirty="0"/>
          </a:p>
        </p:txBody>
      </p:sp>
      <p:sp>
        <p:nvSpPr>
          <p:cNvPr id="3" name="TextBox 2"/>
          <p:cNvSpPr txBox="1"/>
          <p:nvPr userDrawn="1"/>
        </p:nvSpPr>
        <p:spPr>
          <a:xfrm>
            <a:off x="761999" y="1562099"/>
            <a:ext cx="10569600" cy="3785652"/>
          </a:xfrm>
          <a:prstGeom prst="rect">
            <a:avLst/>
          </a:prstGeom>
          <a:noFill/>
        </p:spPr>
        <p:txBody>
          <a:bodyPr wrap="square" rtlCol="0">
            <a:spAutoFit/>
          </a:bodyPr>
          <a:lstStyle/>
          <a:p>
            <a:r>
              <a:rPr lang="en-NZ" sz="1200" b="1" dirty="0" smtClean="0">
                <a:solidFill>
                  <a:schemeClr val="bg1"/>
                </a:solidFill>
                <a:latin typeface="Calibri" panose="020F0502020204030204" pitchFamily="34" charset="0"/>
                <a:cs typeface="Calibri" panose="020F0502020204030204" pitchFamily="34" charset="0"/>
              </a:rPr>
              <a:t>The results in presentation are not official statistics, they have been created for research purposes from the Integrated Data Infrastructure (IDI) managed by </a:t>
            </a:r>
          </a:p>
          <a:p>
            <a:r>
              <a:rPr lang="en-NZ" sz="1200" b="1" dirty="0" smtClean="0">
                <a:solidFill>
                  <a:schemeClr val="bg1"/>
                </a:solidFill>
                <a:latin typeface="Calibri" panose="020F0502020204030204" pitchFamily="34" charset="0"/>
                <a:cs typeface="Calibri" panose="020F0502020204030204" pitchFamily="34" charset="0"/>
              </a:rPr>
              <a:t>Statistics New Zealand.</a:t>
            </a:r>
          </a:p>
          <a:p>
            <a:endParaRPr lang="en-NZ" sz="1200" b="1" dirty="0" smtClean="0">
              <a:solidFill>
                <a:schemeClr val="bg1"/>
              </a:solidFill>
              <a:latin typeface="Calibri" panose="020F0502020204030204" pitchFamily="34" charset="0"/>
              <a:cs typeface="Calibri" panose="020F0502020204030204" pitchFamily="34" charset="0"/>
            </a:endParaRPr>
          </a:p>
          <a:p>
            <a:r>
              <a:rPr lang="en-NZ" sz="1200" b="1" dirty="0" smtClean="0">
                <a:solidFill>
                  <a:schemeClr val="bg1"/>
                </a:solidFill>
                <a:latin typeface="Calibri" panose="020F0502020204030204" pitchFamily="34" charset="0"/>
                <a:cs typeface="Calibri" panose="020F0502020204030204" pitchFamily="34" charset="0"/>
              </a:rPr>
              <a:t>The opinions, findings, recommendations and conclusions expressed in this presentation are those of the author(s) not Statistics NZ, or other government departments.</a:t>
            </a:r>
          </a:p>
          <a:p>
            <a:endParaRPr lang="en-NZ" sz="1200" b="1" dirty="0" smtClean="0">
              <a:solidFill>
                <a:schemeClr val="bg1"/>
              </a:solidFill>
              <a:latin typeface="Calibri" panose="020F0502020204030204" pitchFamily="34" charset="0"/>
              <a:cs typeface="Calibri" panose="020F0502020204030204" pitchFamily="34" charset="0"/>
            </a:endParaRPr>
          </a:p>
          <a:p>
            <a:r>
              <a:rPr lang="en-NZ" sz="1200" b="1" dirty="0" smtClean="0">
                <a:solidFill>
                  <a:schemeClr val="bg1"/>
                </a:solidFill>
                <a:latin typeface="Calibri" panose="020F0502020204030204" pitchFamily="34" charset="0"/>
                <a:cs typeface="Calibri" panose="020F0502020204030204" pitchFamily="34" charset="0"/>
              </a:rPr>
              <a:t>Access to the anonymised data used in this study was provided by Statistics NZ in accordance with security and confidentiality provisions of the Statistics Act 1975. Only people authorised by the Statistics Act 1975 are allowed to see data about a particular person, household, business or organisation and the results in this excel table have been supressed to protect these groups from identification.</a:t>
            </a:r>
          </a:p>
          <a:p>
            <a:endParaRPr lang="en-NZ" sz="1200" b="1" dirty="0" smtClean="0">
              <a:solidFill>
                <a:schemeClr val="bg1"/>
              </a:solidFill>
              <a:latin typeface="Calibri" panose="020F0502020204030204" pitchFamily="34" charset="0"/>
              <a:cs typeface="Calibri" panose="020F0502020204030204" pitchFamily="34" charset="0"/>
            </a:endParaRPr>
          </a:p>
          <a:p>
            <a:r>
              <a:rPr lang="en-NZ" sz="1200" b="1" dirty="0" smtClean="0">
                <a:solidFill>
                  <a:schemeClr val="bg1"/>
                </a:solidFill>
                <a:latin typeface="Calibri" panose="020F0502020204030204" pitchFamily="34" charset="0"/>
                <a:cs typeface="Calibri" panose="020F0502020204030204" pitchFamily="34" charset="0"/>
              </a:rPr>
              <a:t>Careful consideration has been given to the privacy, security and confidentiality issues associated with using administrative and survey data in the IDI. Further detail can be found in the Privacy impact assessment for the Integrated Data Infrastructure available from www.stats.govt.nz. </a:t>
            </a:r>
          </a:p>
          <a:p>
            <a:endParaRPr lang="en-NZ" sz="1200" b="1" dirty="0" smtClean="0">
              <a:solidFill>
                <a:schemeClr val="bg1"/>
              </a:solidFill>
              <a:latin typeface="Calibri" panose="020F0502020204030204" pitchFamily="34" charset="0"/>
              <a:cs typeface="Calibri" panose="020F0502020204030204" pitchFamily="34" charset="0"/>
            </a:endParaRPr>
          </a:p>
          <a:p>
            <a:r>
              <a:rPr lang="en-NZ" sz="1200" b="1" dirty="0" smtClean="0">
                <a:solidFill>
                  <a:schemeClr val="bg1"/>
                </a:solidFill>
                <a:latin typeface="Calibri" panose="020F0502020204030204" pitchFamily="34" charset="0"/>
                <a:cs typeface="Calibri" panose="020F0502020204030204" pitchFamily="34" charset="0"/>
              </a:rPr>
              <a:t>The results are based in part on tax data supplied by Inland Revenue to Statistics NZ under the Tax Administration Act 1994. This tax data must be used only for statistical purposes, and no individual information may be published or disclosed in any other form, or provided to Inland Revenue for administrative or regulatory purposes. </a:t>
            </a:r>
          </a:p>
          <a:p>
            <a:endParaRPr lang="en-NZ" sz="1200" b="1" dirty="0" smtClean="0">
              <a:solidFill>
                <a:schemeClr val="bg1"/>
              </a:solidFill>
              <a:latin typeface="Calibri" panose="020F0502020204030204" pitchFamily="34" charset="0"/>
              <a:cs typeface="Calibri" panose="020F0502020204030204" pitchFamily="34" charset="0"/>
            </a:endParaRPr>
          </a:p>
          <a:p>
            <a:r>
              <a:rPr lang="en-NZ" sz="1200" b="1" dirty="0" smtClean="0">
                <a:solidFill>
                  <a:schemeClr val="bg1"/>
                </a:solidFill>
                <a:latin typeface="Calibri" panose="020F0502020204030204" pitchFamily="34" charset="0"/>
                <a:cs typeface="Calibri" panose="020F0502020204030204" pitchFamily="34" charset="0"/>
              </a:rPr>
              <a:t>Any person who has had access to the unit record data has certified that they have been shown, have read, and have understood section 81 of the Tax Administration Act 1994, which relates to secrecy. Any discussion of data limitations or weaknesses is in the context of using the IDI for statistical purposes, and is not related to the data’s ability to support Inland Revenue’s core operational requirements.</a:t>
            </a:r>
            <a:endParaRPr lang="en-NZ" sz="1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8513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Orange">
    <p:bg>
      <p:bgPr>
        <a:solidFill>
          <a:srgbClr val="F47C2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72800" y="0"/>
            <a:ext cx="11419200" cy="1162800"/>
          </a:xfrm>
          <a:prstGeom prst="rect">
            <a:avLst/>
          </a:prstGeom>
        </p:spPr>
        <p:txBody>
          <a:bodyPr anchor="b"/>
          <a:lstStyle>
            <a:lvl1pPr>
              <a:defRPr b="1">
                <a:solidFill>
                  <a:schemeClr val="bg1"/>
                </a:solidFill>
              </a:defRPr>
            </a:lvl1pPr>
          </a:lstStyle>
          <a:p>
            <a:r>
              <a:rPr lang="en-NZ" dirty="0" smtClean="0"/>
              <a:t>Title</a:t>
            </a:r>
            <a:endParaRPr lang="en-NZ" dirty="0"/>
          </a:p>
        </p:txBody>
      </p:sp>
      <p:pic>
        <p:nvPicPr>
          <p:cNvPr id="1026" name="Picture 2" descr="\\corp.ssi.govt.nz\userss\sphil004\Documents\My Pictures\Logo 2017\Tagline -Coloured Text PNG\SIA logo_Horizontal_tagline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58376" y="6057900"/>
            <a:ext cx="1792800" cy="5478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790575" y="5852041"/>
            <a:ext cx="10753725"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p:cNvSpPr>
            <a:spLocks noGrp="1"/>
          </p:cNvSpPr>
          <p:nvPr>
            <p:ph type="body" sz="quarter" idx="10" hasCustomPrompt="1"/>
          </p:nvPr>
        </p:nvSpPr>
        <p:spPr>
          <a:xfrm>
            <a:off x="790575" y="1447799"/>
            <a:ext cx="10522800" cy="4802400"/>
          </a:xfrm>
          <a:prstGeom prst="rect">
            <a:avLst/>
          </a:prstGeom>
        </p:spPr>
        <p:txBody>
          <a:bodyPr/>
          <a:lstStyle>
            <a:lvl1pPr marL="0" indent="0">
              <a:buNone/>
              <a:defRPr sz="2400" b="1">
                <a:solidFill>
                  <a:schemeClr val="bg1"/>
                </a:solidFill>
                <a:latin typeface="Calibri" panose="020F0502020204030204" pitchFamily="34" charset="0"/>
                <a:cs typeface="Calibri" panose="020F0502020204030204" pitchFamily="34" charset="0"/>
              </a:defRPr>
            </a:lvl1pPr>
          </a:lstStyle>
          <a:p>
            <a:pPr lvl="0"/>
            <a:r>
              <a:rPr lang="en-US" dirty="0" smtClean="0"/>
              <a:t>Text.</a:t>
            </a:r>
          </a:p>
        </p:txBody>
      </p:sp>
    </p:spTree>
    <p:extLst>
      <p:ext uri="{BB962C8B-B14F-4D97-AF65-F5344CB8AC3E}">
        <p14:creationId xmlns:p14="http://schemas.microsoft.com/office/powerpoint/2010/main" val="1213200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Teal ">
    <p:bg>
      <p:bgPr>
        <a:solidFill>
          <a:srgbClr val="088D97"/>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90575" y="0"/>
            <a:ext cx="11419200" cy="1162800"/>
          </a:xfrm>
          <a:prstGeom prst="rect">
            <a:avLst/>
          </a:prstGeom>
        </p:spPr>
        <p:txBody>
          <a:bodyPr anchor="b"/>
          <a:lstStyle>
            <a:lvl1pPr>
              <a:defRPr b="1">
                <a:solidFill>
                  <a:schemeClr val="bg1"/>
                </a:solidFill>
              </a:defRPr>
            </a:lvl1pPr>
          </a:lstStyle>
          <a:p>
            <a:r>
              <a:rPr lang="en-US" dirty="0" smtClean="0"/>
              <a:t>Title</a:t>
            </a:r>
            <a:endParaRPr lang="en-NZ" dirty="0"/>
          </a:p>
        </p:txBody>
      </p:sp>
      <p:pic>
        <p:nvPicPr>
          <p:cNvPr id="4" name="Picture 2" descr="\\corp.ssi.govt.nz\userss\sphil004\Documents\My Pictures\Logo 2017\Tagline -Coloured Text PNG\SIA logo_Horizontal_tagline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58376" y="6057900"/>
            <a:ext cx="1792800" cy="547800"/>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userDrawn="1"/>
        </p:nvCxnSpPr>
        <p:spPr>
          <a:xfrm>
            <a:off x="790575" y="5852041"/>
            <a:ext cx="10753725"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 Placeholder 4"/>
          <p:cNvSpPr>
            <a:spLocks noGrp="1"/>
          </p:cNvSpPr>
          <p:nvPr>
            <p:ph type="body" sz="quarter" idx="10" hasCustomPrompt="1"/>
          </p:nvPr>
        </p:nvSpPr>
        <p:spPr>
          <a:xfrm>
            <a:off x="790575" y="1447799"/>
            <a:ext cx="10522800" cy="4802400"/>
          </a:xfrm>
          <a:prstGeom prst="rect">
            <a:avLst/>
          </a:prstGeom>
        </p:spPr>
        <p:txBody>
          <a:bodyPr/>
          <a:lstStyle>
            <a:lvl1pPr marL="0" indent="0">
              <a:buNone/>
              <a:defRPr sz="2400" b="1">
                <a:solidFill>
                  <a:schemeClr val="bg1"/>
                </a:solidFill>
                <a:latin typeface="Calibri" panose="020F0502020204030204" pitchFamily="34" charset="0"/>
                <a:cs typeface="Calibri" panose="020F0502020204030204" pitchFamily="34" charset="0"/>
              </a:defRPr>
            </a:lvl1pPr>
          </a:lstStyle>
          <a:p>
            <a:pPr lvl="0"/>
            <a:r>
              <a:rPr lang="en-US" dirty="0" smtClean="0"/>
              <a:t>Text.</a:t>
            </a:r>
          </a:p>
        </p:txBody>
      </p:sp>
    </p:spTree>
    <p:extLst>
      <p:ext uri="{BB962C8B-B14F-4D97-AF65-F5344CB8AC3E}">
        <p14:creationId xmlns:p14="http://schemas.microsoft.com/office/powerpoint/2010/main" val="3845448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Gray ">
    <p:bg>
      <p:bgPr>
        <a:solidFill>
          <a:srgbClr val="315259"/>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0"/>
            <a:ext cx="11419200" cy="1162800"/>
          </a:xfrm>
          <a:prstGeom prst="rect">
            <a:avLst/>
          </a:prstGeom>
        </p:spPr>
        <p:txBody>
          <a:bodyPr anchor="b"/>
          <a:lstStyle>
            <a:lvl1pPr>
              <a:defRPr b="1">
                <a:solidFill>
                  <a:schemeClr val="bg1"/>
                </a:solidFill>
              </a:defRPr>
            </a:lvl1pPr>
          </a:lstStyle>
          <a:p>
            <a:r>
              <a:rPr lang="en-US" dirty="0" smtClean="0"/>
              <a:t>Title</a:t>
            </a:r>
            <a:endParaRPr lang="en-NZ" dirty="0"/>
          </a:p>
        </p:txBody>
      </p:sp>
      <p:pic>
        <p:nvPicPr>
          <p:cNvPr id="4" name="Picture 2" descr="\\corp.ssi.govt.nz\userss\sphil004\Documents\My Pictures\Logo 2017\Tagline -Coloured Text PNG\SIA logo_Horizontal_tagline_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858376" y="6057900"/>
            <a:ext cx="1792800" cy="5478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userDrawn="1"/>
        </p:nvCxnSpPr>
        <p:spPr>
          <a:xfrm>
            <a:off x="790575" y="5852041"/>
            <a:ext cx="10753725"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4"/>
          <p:cNvSpPr>
            <a:spLocks noGrp="1"/>
          </p:cNvSpPr>
          <p:nvPr>
            <p:ph type="body" sz="quarter" idx="10" hasCustomPrompt="1"/>
          </p:nvPr>
        </p:nvSpPr>
        <p:spPr>
          <a:xfrm>
            <a:off x="790575" y="1447799"/>
            <a:ext cx="10522800" cy="4802400"/>
          </a:xfrm>
          <a:prstGeom prst="rect">
            <a:avLst/>
          </a:prstGeom>
        </p:spPr>
        <p:txBody>
          <a:bodyPr/>
          <a:lstStyle>
            <a:lvl1pPr marL="0" indent="0">
              <a:buNone/>
              <a:defRPr sz="2400" b="1">
                <a:solidFill>
                  <a:schemeClr val="bg1"/>
                </a:solidFill>
                <a:latin typeface="Calibri" panose="020F0502020204030204" pitchFamily="34" charset="0"/>
                <a:cs typeface="Calibri" panose="020F0502020204030204" pitchFamily="34" charset="0"/>
              </a:defRPr>
            </a:lvl1pPr>
          </a:lstStyle>
          <a:p>
            <a:pPr lvl="0"/>
            <a:r>
              <a:rPr lang="en-US" dirty="0" smtClean="0"/>
              <a:t>Text.</a:t>
            </a:r>
          </a:p>
        </p:txBody>
      </p:sp>
    </p:spTree>
    <p:extLst>
      <p:ext uri="{BB962C8B-B14F-4D97-AF65-F5344CB8AC3E}">
        <p14:creationId xmlns:p14="http://schemas.microsoft.com/office/powerpoint/2010/main" val="182949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A Values Content Layout">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b="11565"/>
          <a:stretch/>
        </p:blipFill>
        <p:spPr>
          <a:xfrm>
            <a:off x="15456" y="9000"/>
            <a:ext cx="12161089" cy="6048900"/>
          </a:xfrm>
          <a:prstGeom prst="rect">
            <a:avLst/>
          </a:prstGeom>
        </p:spPr>
      </p:pic>
      <p:sp>
        <p:nvSpPr>
          <p:cNvPr id="2" name="Title 1"/>
          <p:cNvSpPr>
            <a:spLocks noGrp="1"/>
          </p:cNvSpPr>
          <p:nvPr>
            <p:ph type="title" hasCustomPrompt="1"/>
          </p:nvPr>
        </p:nvSpPr>
        <p:spPr>
          <a:xfrm>
            <a:off x="676275" y="0"/>
            <a:ext cx="11515725" cy="1143000"/>
          </a:xfrm>
          <a:prstGeom prst="rect">
            <a:avLst/>
          </a:prstGeom>
        </p:spPr>
        <p:txBody>
          <a:bodyPr/>
          <a:lstStyle>
            <a:lvl1pPr>
              <a:defRPr b="1">
                <a:solidFill>
                  <a:schemeClr val="tx1"/>
                </a:solidFill>
              </a:defRPr>
            </a:lvl1pPr>
          </a:lstStyle>
          <a:p>
            <a:r>
              <a:rPr lang="en-US" dirty="0" smtClean="0"/>
              <a:t/>
            </a:r>
            <a:br>
              <a:rPr lang="en-US" dirty="0" smtClean="0"/>
            </a:br>
            <a:r>
              <a:rPr lang="en-NZ" sz="4400" b="1" dirty="0" smtClean="0">
                <a:solidFill>
                  <a:srgbClr val="262638"/>
                </a:solidFill>
                <a:latin typeface="Century Gothic" panose="020B0502020202020204" pitchFamily="34" charset="0"/>
                <a:cs typeface="Arial" panose="020B0604020202020204" pitchFamily="34" charset="0"/>
              </a:rPr>
              <a:t>Our values</a:t>
            </a:r>
            <a:endParaRPr lang="en-NZ" sz="4400" b="1" dirty="0">
              <a:solidFill>
                <a:srgbClr val="262638"/>
              </a:solidFill>
              <a:latin typeface="Century Gothic" panose="020B0502020202020204" pitchFamily="34" charset="0"/>
              <a:cs typeface="Arial" panose="020B0604020202020204" pitchFamily="34" charset="0"/>
            </a:endParaRPr>
          </a:p>
        </p:txBody>
      </p:sp>
      <p:sp>
        <p:nvSpPr>
          <p:cNvPr id="3" name="TextBox 2"/>
          <p:cNvSpPr txBox="1"/>
          <p:nvPr userDrawn="1"/>
        </p:nvSpPr>
        <p:spPr>
          <a:xfrm>
            <a:off x="2457450" y="1533525"/>
            <a:ext cx="8915400" cy="4247317"/>
          </a:xfrm>
          <a:prstGeom prst="rect">
            <a:avLst/>
          </a:prstGeom>
          <a:noFill/>
        </p:spPr>
        <p:txBody>
          <a:bodyPr wrap="square" rtlCol="0">
            <a:spAutoFit/>
          </a:bodyPr>
          <a:lstStyle/>
          <a:p>
            <a:pPr marL="0" lvl="0" indent="0" algn="l" defTabSz="914400" rtl="0" eaLnBrk="1" latinLnBrk="0" hangingPunct="1">
              <a:lnSpc>
                <a:spcPct val="100000"/>
              </a:lnSpc>
              <a:buClr>
                <a:srgbClr val="088D97"/>
              </a:buClr>
              <a:buFont typeface="Wingdings" panose="05000000000000000000" pitchFamily="2" charset="2"/>
              <a:buNone/>
            </a:pPr>
            <a:r>
              <a:rPr lang="en-NZ" sz="2800" b="1" kern="1200" dirty="0" smtClean="0">
                <a:solidFill>
                  <a:srgbClr val="262638"/>
                </a:solidFill>
                <a:latin typeface="+mn-lt"/>
                <a:ea typeface="+mn-ea"/>
                <a:cs typeface="Arial" panose="020B0604020202020204" pitchFamily="34" charset="0"/>
              </a:rPr>
              <a:t>Tangata – We’re about people</a:t>
            </a:r>
          </a:p>
          <a:p>
            <a:pPr marL="0" lvl="0" indent="0">
              <a:buClr>
                <a:srgbClr val="088D97"/>
              </a:buClr>
              <a:buFont typeface="Arial" panose="020B0604020202020204" pitchFamily="34" charset="0"/>
              <a:buNone/>
            </a:pPr>
            <a:r>
              <a:rPr lang="en-NZ" sz="1400" dirty="0" smtClean="0">
                <a:latin typeface="Calibri" panose="020F0502020204030204" pitchFamily="34" charset="0"/>
                <a:cs typeface="Calibri" panose="020F0502020204030204" pitchFamily="34" charset="0"/>
              </a:rPr>
              <a:t>People will do better, sooner and for longer, when the social system works in partnership, acting on better evidence to develop and deliver services.</a:t>
            </a:r>
          </a:p>
          <a:p>
            <a:pPr marL="0" lvl="0" indent="0">
              <a:buClr>
                <a:srgbClr val="088D97"/>
              </a:buClr>
              <a:buFont typeface="Arial" panose="020B0604020202020204" pitchFamily="34" charset="0"/>
              <a:buNone/>
            </a:pPr>
            <a:endParaRPr lang="en-NZ" sz="1400" dirty="0" smtClean="0">
              <a:latin typeface="Calibri" panose="020F0502020204030204" pitchFamily="34" charset="0"/>
              <a:cs typeface="Calibri" panose="020F0502020204030204" pitchFamily="34" charset="0"/>
            </a:endParaRPr>
          </a:p>
          <a:p>
            <a:pPr marL="0" lvl="0" indent="0">
              <a:buClr>
                <a:srgbClr val="088D97"/>
              </a:buClr>
              <a:buFont typeface="Arial" panose="020B0604020202020204" pitchFamily="34" charset="0"/>
              <a:buNone/>
            </a:pPr>
            <a:endParaRPr lang="en-NZ" sz="1400" dirty="0" smtClean="0">
              <a:latin typeface="Calibri" panose="020F0502020204030204" pitchFamily="34" charset="0"/>
              <a:cs typeface="Calibri" panose="020F0502020204030204" pitchFamily="34" charset="0"/>
            </a:endParaRPr>
          </a:p>
          <a:p>
            <a:pPr marL="0" lvl="0" indent="0" algn="l" defTabSz="914400" rtl="0" eaLnBrk="1" latinLnBrk="0" hangingPunct="1">
              <a:lnSpc>
                <a:spcPct val="100000"/>
              </a:lnSpc>
              <a:buClr>
                <a:srgbClr val="088D97"/>
              </a:buClr>
              <a:buFont typeface="Wingdings" panose="05000000000000000000" pitchFamily="2" charset="2"/>
              <a:buNone/>
            </a:pPr>
            <a:r>
              <a:rPr lang="en-NZ" sz="2800" b="1" kern="1200" dirty="0" smtClean="0">
                <a:solidFill>
                  <a:srgbClr val="262638"/>
                </a:solidFill>
                <a:latin typeface="+mn-lt"/>
                <a:ea typeface="+mn-ea"/>
                <a:cs typeface="Arial" panose="020B0604020202020204" pitchFamily="34" charset="0"/>
              </a:rPr>
              <a:t>Manawa </a:t>
            </a:r>
            <a:r>
              <a:rPr lang="en-NZ" sz="2800" b="1" kern="1200" dirty="0" err="1" smtClean="0">
                <a:solidFill>
                  <a:srgbClr val="262638"/>
                </a:solidFill>
                <a:latin typeface="+mn-lt"/>
                <a:ea typeface="+mn-ea"/>
                <a:cs typeface="Arial" panose="020B0604020202020204" pitchFamily="34" charset="0"/>
              </a:rPr>
              <a:t>Māui</a:t>
            </a:r>
            <a:r>
              <a:rPr lang="en-NZ" sz="2800" b="1" kern="1200" dirty="0" smtClean="0">
                <a:solidFill>
                  <a:srgbClr val="262638"/>
                </a:solidFill>
                <a:latin typeface="+mn-lt"/>
                <a:ea typeface="+mn-ea"/>
                <a:cs typeface="Arial" panose="020B0604020202020204" pitchFamily="34" charset="0"/>
              </a:rPr>
              <a:t> – We are a catalyst for change</a:t>
            </a:r>
          </a:p>
          <a:p>
            <a:pPr marL="0" lvl="0" indent="0" algn="l" defTabSz="914400" rtl="0" eaLnBrk="1" latinLnBrk="0" hangingPunct="1">
              <a:buClr>
                <a:srgbClr val="088D97"/>
              </a:buClr>
              <a:buFont typeface="Arial" panose="020B0604020202020204" pitchFamily="34" charset="0"/>
              <a:buNone/>
            </a:pPr>
            <a:r>
              <a:rPr lang="en-NZ" sz="1400" kern="1200" dirty="0" smtClean="0">
                <a:solidFill>
                  <a:schemeClr val="tx1"/>
                </a:solidFill>
                <a:latin typeface="Calibri" panose="020F0502020204030204" pitchFamily="34" charset="0"/>
                <a:ea typeface="+mn-ea"/>
                <a:cs typeface="Calibri" panose="020F0502020204030204" pitchFamily="34" charset="0"/>
              </a:rPr>
              <a:t>We challenge the status quo constructively and seek better ways of doing things. We help create change to improve lives through different approaches.</a:t>
            </a:r>
          </a:p>
          <a:p>
            <a:pPr marL="0" lvl="0" indent="0" algn="l" defTabSz="914400" rtl="0" eaLnBrk="1" latinLnBrk="0" hangingPunct="1">
              <a:buClr>
                <a:srgbClr val="088D97"/>
              </a:buClr>
              <a:buFont typeface="Arial" panose="020B0604020202020204" pitchFamily="34" charset="0"/>
              <a:buNone/>
            </a:pPr>
            <a:endParaRPr lang="en-NZ" sz="1400" kern="1200" dirty="0" smtClean="0">
              <a:solidFill>
                <a:schemeClr val="tx1"/>
              </a:solidFill>
              <a:latin typeface="Calibri" panose="020F0502020204030204" pitchFamily="34" charset="0"/>
              <a:ea typeface="+mn-ea"/>
              <a:cs typeface="Calibri" panose="020F0502020204030204" pitchFamily="34" charset="0"/>
            </a:endParaRPr>
          </a:p>
          <a:p>
            <a:pPr marL="0" lvl="0" indent="0" algn="l" defTabSz="914400" rtl="0" eaLnBrk="1" latinLnBrk="0" hangingPunct="1">
              <a:buClr>
                <a:srgbClr val="088D97"/>
              </a:buClr>
              <a:buFont typeface="Wingdings" panose="05000000000000000000" pitchFamily="2" charset="2"/>
              <a:buNone/>
            </a:pPr>
            <a:r>
              <a:rPr lang="en-NZ" sz="2800" b="1" kern="1200" dirty="0" smtClean="0">
                <a:solidFill>
                  <a:srgbClr val="262638"/>
                </a:solidFill>
                <a:latin typeface="+mn-lt"/>
                <a:ea typeface="+mn-ea"/>
                <a:cs typeface="Arial" panose="020B0604020202020204" pitchFamily="34" charset="0"/>
              </a:rPr>
              <a:t>Taunakitanga – We influence through evidence</a:t>
            </a:r>
          </a:p>
          <a:p>
            <a:pPr marL="0" lvl="0" indent="0" algn="l" defTabSz="914400" rtl="0" eaLnBrk="1" latinLnBrk="0" hangingPunct="1">
              <a:buClr>
                <a:srgbClr val="088D97"/>
              </a:buClr>
              <a:buFont typeface="Arial" panose="020B0604020202020204" pitchFamily="34" charset="0"/>
              <a:buNone/>
            </a:pPr>
            <a:r>
              <a:rPr lang="en-NZ" sz="1400" kern="1200" dirty="0" smtClean="0">
                <a:solidFill>
                  <a:schemeClr val="tx1"/>
                </a:solidFill>
                <a:latin typeface="Calibri" panose="020F0502020204030204" pitchFamily="34" charset="0"/>
                <a:ea typeface="+mn-ea"/>
                <a:cs typeface="Calibri" panose="020F0502020204030204" pitchFamily="34" charset="0"/>
              </a:rPr>
              <a:t>We use evidence to influence positive change for New Zealanders.</a:t>
            </a:r>
          </a:p>
          <a:p>
            <a:pPr marL="0" lvl="0" indent="0" algn="l" defTabSz="914400" rtl="0" eaLnBrk="1" latinLnBrk="0" hangingPunct="1">
              <a:buClr>
                <a:srgbClr val="088D97"/>
              </a:buClr>
              <a:buFont typeface="Arial" panose="020B0604020202020204" pitchFamily="34" charset="0"/>
              <a:buNone/>
            </a:pPr>
            <a:endParaRPr lang="en-NZ" sz="1400" kern="1200" dirty="0" smtClean="0">
              <a:solidFill>
                <a:schemeClr val="tx1"/>
              </a:solidFill>
              <a:latin typeface="Calibri" panose="020F0502020204030204" pitchFamily="34" charset="0"/>
              <a:ea typeface="+mn-ea"/>
              <a:cs typeface="Calibri" panose="020F0502020204030204" pitchFamily="34" charset="0"/>
            </a:endParaRPr>
          </a:p>
          <a:p>
            <a:pPr marL="0" lvl="0" indent="0" algn="l" defTabSz="914400" rtl="0" eaLnBrk="1" latinLnBrk="0" hangingPunct="1">
              <a:lnSpc>
                <a:spcPct val="100000"/>
              </a:lnSpc>
              <a:buClr>
                <a:srgbClr val="088D97"/>
              </a:buClr>
              <a:buFont typeface="Wingdings" panose="05000000000000000000" pitchFamily="2" charset="2"/>
              <a:buNone/>
            </a:pPr>
            <a:r>
              <a:rPr lang="en-NZ" sz="2800" b="1" kern="1200" dirty="0" smtClean="0">
                <a:solidFill>
                  <a:srgbClr val="262638"/>
                </a:solidFill>
                <a:latin typeface="+mn-lt"/>
                <a:ea typeface="+mn-ea"/>
                <a:cs typeface="Arial" panose="020B0604020202020204" pitchFamily="34" charset="0"/>
              </a:rPr>
              <a:t>Puaretanga – We’re transparent by nature</a:t>
            </a:r>
          </a:p>
          <a:p>
            <a:pPr marL="0" lvl="0" indent="0" algn="l" defTabSz="914400" rtl="0" eaLnBrk="1" latinLnBrk="0" hangingPunct="1">
              <a:buClr>
                <a:srgbClr val="088D97"/>
              </a:buClr>
              <a:buFont typeface="Arial" panose="020B0604020202020204" pitchFamily="34" charset="0"/>
              <a:buNone/>
            </a:pPr>
            <a:r>
              <a:rPr lang="en-NZ" sz="1400" kern="1200" dirty="0" smtClean="0">
                <a:solidFill>
                  <a:schemeClr val="tx1"/>
                </a:solidFill>
                <a:latin typeface="Calibri" panose="020F0502020204030204" pitchFamily="34" charset="0"/>
                <a:ea typeface="+mn-ea"/>
                <a:cs typeface="Calibri" panose="020F0502020204030204" pitchFamily="34" charset="0"/>
              </a:rPr>
              <a:t>We will share what we're doing, how we're doing it, and what we learn.</a:t>
            </a:r>
          </a:p>
          <a:p>
            <a:endParaRPr lang="en-NZ" dirty="0"/>
          </a:p>
        </p:txBody>
      </p:sp>
      <p:pic>
        <p:nvPicPr>
          <p:cNvPr id="5" name="Picture 4" descr="C:\Users\vevan005\Objective\objective.ssi.govt.nz-8000-vevan005\Objects\SIA logo_Horizontal_tagline_main dark purpl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46045" y="6137872"/>
            <a:ext cx="1793505" cy="56726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19188" y="1476375"/>
            <a:ext cx="107632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109663" y="3549461"/>
            <a:ext cx="1085850" cy="117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233488" y="4543425"/>
            <a:ext cx="962025"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314450" y="2614350"/>
            <a:ext cx="800100" cy="104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286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9286398"/>
      </p:ext>
    </p:extLst>
  </p:cSld>
  <p:clrMap bg1="lt1" tx1="dk1" bg2="lt2" tx2="dk2" accent1="accent1" accent2="accent2" accent3="accent3" accent4="accent4" accent5="accent5" accent6="accent6" hlink="hlink" folHlink="folHlink"/>
  <p:sldLayoutIdLst>
    <p:sldLayoutId id="2147483658" r:id="rId1"/>
    <p:sldLayoutId id="2147483656" r:id="rId2"/>
    <p:sldLayoutId id="2147483657" r:id="rId3"/>
    <p:sldLayoutId id="2147483655" r:id="rId4"/>
    <p:sldLayoutId id="2147483651" r:id="rId5"/>
    <p:sldLayoutId id="2147483652" r:id="rId6"/>
    <p:sldLayoutId id="2147483653" r:id="rId7"/>
    <p:sldLayoutId id="214748365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690563" y="5587041"/>
            <a:ext cx="503437" cy="261610"/>
          </a:xfrm>
          <a:prstGeom prst="rect">
            <a:avLst/>
          </a:prstGeom>
          <a:noFill/>
        </p:spPr>
        <p:txBody>
          <a:bodyPr wrap="square" rtlCol="0">
            <a:spAutoFit/>
          </a:bodyPr>
          <a:lstStyle/>
          <a:p>
            <a:r>
              <a:rPr lang="en-NZ" sz="1100" dirty="0" smtClean="0">
                <a:solidFill>
                  <a:schemeClr val="bg1">
                    <a:lumMod val="75000"/>
                  </a:schemeClr>
                </a:solidFill>
              </a:rPr>
              <a:t>1840</a:t>
            </a:r>
            <a:endParaRPr lang="en-NZ" sz="1100" dirty="0">
              <a:solidFill>
                <a:schemeClr val="bg1">
                  <a:lumMod val="75000"/>
                </a:schemeClr>
              </a:solidFill>
            </a:endParaRPr>
          </a:p>
        </p:txBody>
      </p:sp>
      <p:grpSp>
        <p:nvGrpSpPr>
          <p:cNvPr id="33" name="Group 32"/>
          <p:cNvGrpSpPr/>
          <p:nvPr/>
        </p:nvGrpSpPr>
        <p:grpSpPr>
          <a:xfrm>
            <a:off x="762000" y="5505112"/>
            <a:ext cx="10668300" cy="144000"/>
            <a:chOff x="762000" y="5143162"/>
            <a:chExt cx="10668300" cy="144000"/>
          </a:xfrm>
        </p:grpSpPr>
        <p:grpSp>
          <p:nvGrpSpPr>
            <p:cNvPr id="21" name="Group 20"/>
            <p:cNvGrpSpPr/>
            <p:nvPr/>
          </p:nvGrpSpPr>
          <p:grpSpPr>
            <a:xfrm>
              <a:off x="762000" y="5143162"/>
              <a:ext cx="432000" cy="144000"/>
              <a:chOff x="762000" y="4644975"/>
              <a:chExt cx="432000" cy="144000"/>
            </a:xfrm>
          </p:grpSpPr>
          <p:cxnSp>
            <p:nvCxnSpPr>
              <p:cNvPr id="7" name="Straight Connector 6"/>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2286300" y="5143162"/>
              <a:ext cx="9144000" cy="144000"/>
              <a:chOff x="2181525" y="4810575"/>
              <a:chExt cx="9144000" cy="144000"/>
            </a:xfrm>
          </p:grpSpPr>
          <p:cxnSp>
            <p:nvCxnSpPr>
              <p:cNvPr id="17" name="Straight Connector 16"/>
              <p:cNvCxnSpPr/>
              <p:nvPr/>
            </p:nvCxnSpPr>
            <p:spPr>
              <a:xfrm>
                <a:off x="2181525" y="4882575"/>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181525" y="48105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1325525" y="48105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1270100" y="5143162"/>
              <a:ext cx="432000" cy="144000"/>
              <a:chOff x="762000" y="4644975"/>
              <a:chExt cx="432000" cy="144000"/>
            </a:xfrm>
          </p:grpSpPr>
          <p:cxnSp>
            <p:nvCxnSpPr>
              <p:cNvPr id="23" name="Straight Connector 22"/>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1778200" y="5143162"/>
              <a:ext cx="432000" cy="144000"/>
              <a:chOff x="762000" y="4644975"/>
              <a:chExt cx="432000" cy="144000"/>
            </a:xfrm>
          </p:grpSpPr>
          <p:cxnSp>
            <p:nvCxnSpPr>
              <p:cNvPr id="27" name="Straight Connector 26"/>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34" name="TextBox 33"/>
          <p:cNvSpPr txBox="1"/>
          <p:nvPr/>
        </p:nvSpPr>
        <p:spPr>
          <a:xfrm>
            <a:off x="1213744" y="5587041"/>
            <a:ext cx="503437" cy="261610"/>
          </a:xfrm>
          <a:prstGeom prst="rect">
            <a:avLst/>
          </a:prstGeom>
          <a:noFill/>
        </p:spPr>
        <p:txBody>
          <a:bodyPr wrap="square" rtlCol="0">
            <a:spAutoFit/>
          </a:bodyPr>
          <a:lstStyle/>
          <a:p>
            <a:r>
              <a:rPr lang="en-NZ" sz="1100" dirty="0" smtClean="0">
                <a:solidFill>
                  <a:schemeClr val="bg1">
                    <a:lumMod val="75000"/>
                  </a:schemeClr>
                </a:solidFill>
              </a:rPr>
              <a:t>1970</a:t>
            </a:r>
            <a:endParaRPr lang="en-NZ" sz="1100" dirty="0">
              <a:solidFill>
                <a:schemeClr val="bg1">
                  <a:lumMod val="75000"/>
                </a:schemeClr>
              </a:solidFill>
            </a:endParaRPr>
          </a:p>
        </p:txBody>
      </p:sp>
      <p:sp>
        <p:nvSpPr>
          <p:cNvPr id="35" name="TextBox 34"/>
          <p:cNvSpPr txBox="1"/>
          <p:nvPr/>
        </p:nvSpPr>
        <p:spPr>
          <a:xfrm>
            <a:off x="2803031" y="5587041"/>
            <a:ext cx="503437" cy="261610"/>
          </a:xfrm>
          <a:prstGeom prst="rect">
            <a:avLst/>
          </a:prstGeom>
          <a:noFill/>
        </p:spPr>
        <p:txBody>
          <a:bodyPr wrap="square" rtlCol="0">
            <a:spAutoFit/>
          </a:bodyPr>
          <a:lstStyle/>
          <a:p>
            <a:r>
              <a:rPr lang="en-NZ" sz="1100" dirty="0" smtClean="0">
                <a:solidFill>
                  <a:schemeClr val="bg1">
                    <a:lumMod val="75000"/>
                  </a:schemeClr>
                </a:solidFill>
              </a:rPr>
              <a:t>1990</a:t>
            </a:r>
            <a:endParaRPr lang="en-NZ" sz="1100" dirty="0">
              <a:solidFill>
                <a:schemeClr val="bg1">
                  <a:lumMod val="75000"/>
                </a:schemeClr>
              </a:solidFill>
            </a:endParaRPr>
          </a:p>
        </p:txBody>
      </p:sp>
      <p:sp>
        <p:nvSpPr>
          <p:cNvPr id="36" name="TextBox 35"/>
          <p:cNvSpPr txBox="1"/>
          <p:nvPr/>
        </p:nvSpPr>
        <p:spPr>
          <a:xfrm>
            <a:off x="1706763" y="5587041"/>
            <a:ext cx="503437" cy="261610"/>
          </a:xfrm>
          <a:prstGeom prst="rect">
            <a:avLst/>
          </a:prstGeom>
          <a:noFill/>
        </p:spPr>
        <p:txBody>
          <a:bodyPr wrap="square" rtlCol="0">
            <a:spAutoFit/>
          </a:bodyPr>
          <a:lstStyle/>
          <a:p>
            <a:r>
              <a:rPr lang="en-NZ" sz="1100" dirty="0" smtClean="0">
                <a:solidFill>
                  <a:schemeClr val="bg1">
                    <a:lumMod val="75000"/>
                  </a:schemeClr>
                </a:solidFill>
              </a:rPr>
              <a:t>1945</a:t>
            </a:r>
            <a:endParaRPr lang="en-NZ" sz="1100" dirty="0">
              <a:solidFill>
                <a:schemeClr val="bg1">
                  <a:lumMod val="75000"/>
                </a:schemeClr>
              </a:solidFill>
            </a:endParaRPr>
          </a:p>
        </p:txBody>
      </p:sp>
      <p:sp>
        <p:nvSpPr>
          <p:cNvPr id="37" name="TextBox 36"/>
          <p:cNvSpPr txBox="1"/>
          <p:nvPr/>
        </p:nvSpPr>
        <p:spPr>
          <a:xfrm>
            <a:off x="4255594" y="5587041"/>
            <a:ext cx="503437" cy="261610"/>
          </a:xfrm>
          <a:prstGeom prst="rect">
            <a:avLst/>
          </a:prstGeom>
          <a:noFill/>
        </p:spPr>
        <p:txBody>
          <a:bodyPr wrap="square" rtlCol="0">
            <a:spAutoFit/>
          </a:bodyPr>
          <a:lstStyle/>
          <a:p>
            <a:r>
              <a:rPr lang="en-NZ" sz="1100" dirty="0" smtClean="0">
                <a:solidFill>
                  <a:schemeClr val="bg1">
                    <a:lumMod val="75000"/>
                  </a:schemeClr>
                </a:solidFill>
              </a:rPr>
              <a:t>1995</a:t>
            </a:r>
            <a:endParaRPr lang="en-NZ" sz="1100" dirty="0">
              <a:solidFill>
                <a:schemeClr val="bg1">
                  <a:lumMod val="75000"/>
                </a:schemeClr>
              </a:solidFill>
            </a:endParaRPr>
          </a:p>
        </p:txBody>
      </p:sp>
      <p:sp>
        <p:nvSpPr>
          <p:cNvPr id="38" name="TextBox 37"/>
          <p:cNvSpPr txBox="1"/>
          <p:nvPr/>
        </p:nvSpPr>
        <p:spPr>
          <a:xfrm>
            <a:off x="2207024" y="5587041"/>
            <a:ext cx="503437" cy="261610"/>
          </a:xfrm>
          <a:prstGeom prst="rect">
            <a:avLst/>
          </a:prstGeom>
          <a:noFill/>
        </p:spPr>
        <p:txBody>
          <a:bodyPr wrap="square" rtlCol="0">
            <a:spAutoFit/>
          </a:bodyPr>
          <a:lstStyle/>
          <a:p>
            <a:r>
              <a:rPr lang="en-NZ" sz="1100" dirty="0" smtClean="0">
                <a:solidFill>
                  <a:schemeClr val="bg1">
                    <a:lumMod val="75000"/>
                  </a:schemeClr>
                </a:solidFill>
              </a:rPr>
              <a:t>1988</a:t>
            </a:r>
            <a:endParaRPr lang="en-NZ" sz="1100" dirty="0">
              <a:solidFill>
                <a:schemeClr val="bg1">
                  <a:lumMod val="75000"/>
                </a:schemeClr>
              </a:solidFill>
            </a:endParaRPr>
          </a:p>
        </p:txBody>
      </p:sp>
      <p:sp>
        <p:nvSpPr>
          <p:cNvPr id="39" name="TextBox 38"/>
          <p:cNvSpPr txBox="1"/>
          <p:nvPr/>
        </p:nvSpPr>
        <p:spPr>
          <a:xfrm>
            <a:off x="5717682" y="5587041"/>
            <a:ext cx="503437" cy="261610"/>
          </a:xfrm>
          <a:prstGeom prst="rect">
            <a:avLst/>
          </a:prstGeom>
          <a:noFill/>
        </p:spPr>
        <p:txBody>
          <a:bodyPr wrap="square" rtlCol="0">
            <a:spAutoFit/>
          </a:bodyPr>
          <a:lstStyle/>
          <a:p>
            <a:r>
              <a:rPr lang="en-NZ" sz="1100" dirty="0" smtClean="0">
                <a:solidFill>
                  <a:schemeClr val="bg1">
                    <a:lumMod val="75000"/>
                  </a:schemeClr>
                </a:solidFill>
              </a:rPr>
              <a:t>2000</a:t>
            </a:r>
            <a:endParaRPr lang="en-NZ" sz="1100" dirty="0">
              <a:solidFill>
                <a:schemeClr val="bg1">
                  <a:lumMod val="75000"/>
                </a:schemeClr>
              </a:solidFill>
            </a:endParaRPr>
          </a:p>
        </p:txBody>
      </p:sp>
      <p:sp>
        <p:nvSpPr>
          <p:cNvPr id="40" name="TextBox 39"/>
          <p:cNvSpPr txBox="1"/>
          <p:nvPr/>
        </p:nvSpPr>
        <p:spPr>
          <a:xfrm>
            <a:off x="7179770" y="5587041"/>
            <a:ext cx="503437" cy="261610"/>
          </a:xfrm>
          <a:prstGeom prst="rect">
            <a:avLst/>
          </a:prstGeom>
          <a:noFill/>
        </p:spPr>
        <p:txBody>
          <a:bodyPr wrap="square" rtlCol="0">
            <a:spAutoFit/>
          </a:bodyPr>
          <a:lstStyle/>
          <a:p>
            <a:r>
              <a:rPr lang="en-NZ" sz="1100" dirty="0" smtClean="0">
                <a:solidFill>
                  <a:schemeClr val="bg1">
                    <a:lumMod val="75000"/>
                  </a:schemeClr>
                </a:solidFill>
              </a:rPr>
              <a:t>2005</a:t>
            </a:r>
            <a:endParaRPr lang="en-NZ" sz="1100" dirty="0">
              <a:solidFill>
                <a:schemeClr val="bg1">
                  <a:lumMod val="75000"/>
                </a:schemeClr>
              </a:solidFill>
            </a:endParaRPr>
          </a:p>
        </p:txBody>
      </p:sp>
      <p:sp>
        <p:nvSpPr>
          <p:cNvPr id="41" name="TextBox 40"/>
          <p:cNvSpPr txBox="1"/>
          <p:nvPr/>
        </p:nvSpPr>
        <p:spPr>
          <a:xfrm>
            <a:off x="8637096" y="5587041"/>
            <a:ext cx="503437" cy="261610"/>
          </a:xfrm>
          <a:prstGeom prst="rect">
            <a:avLst/>
          </a:prstGeom>
          <a:noFill/>
        </p:spPr>
        <p:txBody>
          <a:bodyPr wrap="square" rtlCol="0">
            <a:spAutoFit/>
          </a:bodyPr>
          <a:lstStyle/>
          <a:p>
            <a:r>
              <a:rPr lang="en-NZ" sz="1100" dirty="0" smtClean="0">
                <a:solidFill>
                  <a:schemeClr val="bg1">
                    <a:lumMod val="75000"/>
                  </a:schemeClr>
                </a:solidFill>
              </a:rPr>
              <a:t>2010</a:t>
            </a:r>
            <a:endParaRPr lang="en-NZ" sz="1100" dirty="0">
              <a:solidFill>
                <a:schemeClr val="bg1">
                  <a:lumMod val="75000"/>
                </a:schemeClr>
              </a:solidFill>
            </a:endParaRPr>
          </a:p>
        </p:txBody>
      </p:sp>
      <p:sp>
        <p:nvSpPr>
          <p:cNvPr id="43" name="TextBox 42"/>
          <p:cNvSpPr txBox="1"/>
          <p:nvPr/>
        </p:nvSpPr>
        <p:spPr>
          <a:xfrm>
            <a:off x="10975481" y="5587041"/>
            <a:ext cx="503437" cy="261610"/>
          </a:xfrm>
          <a:prstGeom prst="rect">
            <a:avLst/>
          </a:prstGeom>
          <a:noFill/>
        </p:spPr>
        <p:txBody>
          <a:bodyPr wrap="square" rtlCol="0">
            <a:spAutoFit/>
          </a:bodyPr>
          <a:lstStyle/>
          <a:p>
            <a:r>
              <a:rPr lang="en-NZ" sz="1100" dirty="0" smtClean="0">
                <a:solidFill>
                  <a:schemeClr val="bg1">
                    <a:lumMod val="75000"/>
                  </a:schemeClr>
                </a:solidFill>
              </a:rPr>
              <a:t>2018</a:t>
            </a:r>
            <a:endParaRPr lang="en-NZ" sz="1100" dirty="0">
              <a:solidFill>
                <a:schemeClr val="bg1">
                  <a:lumMod val="75000"/>
                </a:schemeClr>
              </a:solidFill>
            </a:endParaRPr>
          </a:p>
        </p:txBody>
      </p:sp>
      <p:sp>
        <p:nvSpPr>
          <p:cNvPr id="44" name="TextBox 43"/>
          <p:cNvSpPr txBox="1"/>
          <p:nvPr/>
        </p:nvSpPr>
        <p:spPr>
          <a:xfrm>
            <a:off x="10099181" y="5587041"/>
            <a:ext cx="503437" cy="261610"/>
          </a:xfrm>
          <a:prstGeom prst="rect">
            <a:avLst/>
          </a:prstGeom>
          <a:noFill/>
        </p:spPr>
        <p:txBody>
          <a:bodyPr wrap="square" rtlCol="0">
            <a:spAutoFit/>
          </a:bodyPr>
          <a:lstStyle/>
          <a:p>
            <a:r>
              <a:rPr lang="en-NZ" sz="1100" dirty="0" smtClean="0">
                <a:solidFill>
                  <a:schemeClr val="bg1">
                    <a:lumMod val="75000"/>
                  </a:schemeClr>
                </a:solidFill>
              </a:rPr>
              <a:t>2015</a:t>
            </a:r>
            <a:endParaRPr lang="en-NZ" sz="1100" dirty="0">
              <a:solidFill>
                <a:schemeClr val="bg1">
                  <a:lumMod val="75000"/>
                </a:schemeClr>
              </a:solidFill>
            </a:endParaRPr>
          </a:p>
        </p:txBody>
      </p:sp>
      <p:sp>
        <p:nvSpPr>
          <p:cNvPr id="45" name="Rectangle 44"/>
          <p:cNvSpPr/>
          <p:nvPr/>
        </p:nvSpPr>
        <p:spPr>
          <a:xfrm>
            <a:off x="757152" y="5305425"/>
            <a:ext cx="10469981" cy="10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7" name="Rectangle 46"/>
          <p:cNvSpPr/>
          <p:nvPr/>
        </p:nvSpPr>
        <p:spPr>
          <a:xfrm>
            <a:off x="8132885" y="2508036"/>
            <a:ext cx="3094248"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8" name="Rectangle 47"/>
          <p:cNvSpPr/>
          <p:nvPr/>
        </p:nvSpPr>
        <p:spPr>
          <a:xfrm>
            <a:off x="6724419" y="3001695"/>
            <a:ext cx="4350644"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9" name="Rectangle 48"/>
          <p:cNvSpPr/>
          <p:nvPr/>
        </p:nvSpPr>
        <p:spPr>
          <a:xfrm>
            <a:off x="5860686" y="1685271"/>
            <a:ext cx="5366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0" name="Rectangle 49"/>
          <p:cNvSpPr/>
          <p:nvPr/>
        </p:nvSpPr>
        <p:spPr>
          <a:xfrm>
            <a:off x="4060419" y="697953"/>
            <a:ext cx="7166710" cy="108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1" name="Rectangle 50"/>
          <p:cNvSpPr/>
          <p:nvPr/>
        </p:nvSpPr>
        <p:spPr>
          <a:xfrm>
            <a:off x="4060418" y="862506"/>
            <a:ext cx="7166711" cy="108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2" name="Rectangle 51"/>
          <p:cNvSpPr/>
          <p:nvPr/>
        </p:nvSpPr>
        <p:spPr>
          <a:xfrm>
            <a:off x="3520419" y="1027059"/>
            <a:ext cx="7554644"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3" name="Rectangle 52"/>
          <p:cNvSpPr/>
          <p:nvPr/>
        </p:nvSpPr>
        <p:spPr>
          <a:xfrm>
            <a:off x="8452686" y="1191611"/>
            <a:ext cx="2774444" cy="116467"/>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4" name="Rectangle 53"/>
          <p:cNvSpPr/>
          <p:nvPr/>
        </p:nvSpPr>
        <p:spPr>
          <a:xfrm>
            <a:off x="9964685" y="1356165"/>
            <a:ext cx="1262445"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5" name="Rectangle 54"/>
          <p:cNvSpPr/>
          <p:nvPr/>
        </p:nvSpPr>
        <p:spPr>
          <a:xfrm>
            <a:off x="1288418" y="1520718"/>
            <a:ext cx="9938713"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6" name="Rectangle 55"/>
          <p:cNvSpPr/>
          <p:nvPr/>
        </p:nvSpPr>
        <p:spPr>
          <a:xfrm>
            <a:off x="3484686" y="1849824"/>
            <a:ext cx="7742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7" name="Rectangle 56"/>
          <p:cNvSpPr/>
          <p:nvPr/>
        </p:nvSpPr>
        <p:spPr>
          <a:xfrm>
            <a:off x="3484686" y="2014377"/>
            <a:ext cx="7742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8" name="Rectangle 57"/>
          <p:cNvSpPr/>
          <p:nvPr/>
        </p:nvSpPr>
        <p:spPr>
          <a:xfrm>
            <a:off x="3484685" y="2178930"/>
            <a:ext cx="7742447"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9" name="Rectangle 58"/>
          <p:cNvSpPr/>
          <p:nvPr/>
        </p:nvSpPr>
        <p:spPr>
          <a:xfrm>
            <a:off x="4065953" y="2343483"/>
            <a:ext cx="7161180" cy="108000"/>
          </a:xfrm>
          <a:prstGeom prst="rect">
            <a:avLst/>
          </a:prstGeom>
          <a:solidFill>
            <a:srgbClr val="F47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0" name="Rectangle 59"/>
          <p:cNvSpPr/>
          <p:nvPr/>
        </p:nvSpPr>
        <p:spPr>
          <a:xfrm>
            <a:off x="5536419" y="2672589"/>
            <a:ext cx="5690780"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1" name="Rectangle 60"/>
          <p:cNvSpPr/>
          <p:nvPr/>
        </p:nvSpPr>
        <p:spPr>
          <a:xfrm>
            <a:off x="5829953" y="3166248"/>
            <a:ext cx="5245110"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2" name="Rectangle 61"/>
          <p:cNvSpPr/>
          <p:nvPr/>
        </p:nvSpPr>
        <p:spPr>
          <a:xfrm>
            <a:off x="4960419" y="2837142"/>
            <a:ext cx="6266714"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3" name="Rectangle 62"/>
          <p:cNvSpPr/>
          <p:nvPr/>
        </p:nvSpPr>
        <p:spPr>
          <a:xfrm>
            <a:off x="6436419" y="3330801"/>
            <a:ext cx="4500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4" name="Rectangle 63"/>
          <p:cNvSpPr/>
          <p:nvPr/>
        </p:nvSpPr>
        <p:spPr>
          <a:xfrm>
            <a:off x="6724419" y="3495354"/>
            <a:ext cx="4212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5" name="Rectangle 64"/>
          <p:cNvSpPr/>
          <p:nvPr/>
        </p:nvSpPr>
        <p:spPr>
          <a:xfrm>
            <a:off x="4388885" y="3659907"/>
            <a:ext cx="6120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6" name="Rectangle 65"/>
          <p:cNvSpPr/>
          <p:nvPr/>
        </p:nvSpPr>
        <p:spPr>
          <a:xfrm>
            <a:off x="1795134" y="3824460"/>
            <a:ext cx="957203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7" name="Rectangle 66"/>
          <p:cNvSpPr/>
          <p:nvPr/>
        </p:nvSpPr>
        <p:spPr>
          <a:xfrm>
            <a:off x="8450385" y="3989013"/>
            <a:ext cx="2486033"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8" name="Rectangle 67"/>
          <p:cNvSpPr/>
          <p:nvPr/>
        </p:nvSpPr>
        <p:spPr>
          <a:xfrm>
            <a:off x="8132885" y="4153565"/>
            <a:ext cx="3094248" cy="121239"/>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9" name="Rectangle 68"/>
          <p:cNvSpPr/>
          <p:nvPr/>
        </p:nvSpPr>
        <p:spPr>
          <a:xfrm>
            <a:off x="7269953" y="4318119"/>
            <a:ext cx="380511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0" name="Rectangle 69"/>
          <p:cNvSpPr/>
          <p:nvPr/>
        </p:nvSpPr>
        <p:spPr>
          <a:xfrm>
            <a:off x="2440418" y="4482672"/>
            <a:ext cx="8634645"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1" name="Rectangle 70"/>
          <p:cNvSpPr/>
          <p:nvPr/>
        </p:nvSpPr>
        <p:spPr>
          <a:xfrm>
            <a:off x="7917953" y="4647225"/>
            <a:ext cx="3018466"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2" name="Rectangle 71"/>
          <p:cNvSpPr/>
          <p:nvPr/>
        </p:nvSpPr>
        <p:spPr>
          <a:xfrm>
            <a:off x="6981418" y="4811778"/>
            <a:ext cx="3509445"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3" name="Rectangle 72"/>
          <p:cNvSpPr/>
          <p:nvPr/>
        </p:nvSpPr>
        <p:spPr>
          <a:xfrm>
            <a:off x="5575134" y="4976331"/>
            <a:ext cx="5652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4" name="Rectangle 73"/>
          <p:cNvSpPr/>
          <p:nvPr/>
        </p:nvSpPr>
        <p:spPr>
          <a:xfrm>
            <a:off x="2305153" y="5140884"/>
            <a:ext cx="8922046" cy="10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1" name="TextBox 110"/>
          <p:cNvSpPr txBox="1"/>
          <p:nvPr/>
        </p:nvSpPr>
        <p:spPr>
          <a:xfrm>
            <a:off x="3108998" y="61745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Abuse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2" name="TextBox 111"/>
          <p:cNvSpPr txBox="1"/>
          <p:nvPr/>
        </p:nvSpPr>
        <p:spPr>
          <a:xfrm>
            <a:off x="3108998" y="75661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Client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3" name="TextBox 112"/>
          <p:cNvSpPr txBox="1"/>
          <p:nvPr/>
        </p:nvSpPr>
        <p:spPr>
          <a:xfrm>
            <a:off x="2536671" y="936520"/>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Court charges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4" name="TextBox 113"/>
          <p:cNvSpPr txBox="1"/>
          <p:nvPr/>
        </p:nvSpPr>
        <p:spPr>
          <a:xfrm>
            <a:off x="7708117" y="1109171"/>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Offenders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5" name="TextBox 114"/>
          <p:cNvSpPr txBox="1"/>
          <p:nvPr/>
        </p:nvSpPr>
        <p:spPr>
          <a:xfrm>
            <a:off x="9377115" y="127076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Victims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6" name="TextBox 115"/>
          <p:cNvSpPr txBox="1"/>
          <p:nvPr/>
        </p:nvSpPr>
        <p:spPr>
          <a:xfrm>
            <a:off x="1215625" y="1308079"/>
            <a:ext cx="220424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Sentencing and remand</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7" name="TextBox 116"/>
          <p:cNvSpPr txBox="1"/>
          <p:nvPr/>
        </p:nvSpPr>
        <p:spPr>
          <a:xfrm>
            <a:off x="4854861" y="1608990"/>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Social housing</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8" name="TextBox 117"/>
          <p:cNvSpPr txBox="1"/>
          <p:nvPr/>
        </p:nvSpPr>
        <p:spPr>
          <a:xfrm>
            <a:off x="2523160" y="1761711"/>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1</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9" name="TextBox 118"/>
          <p:cNvSpPr txBox="1"/>
          <p:nvPr/>
        </p:nvSpPr>
        <p:spPr>
          <a:xfrm>
            <a:off x="2523160" y="1926852"/>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2</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0" name="TextBox 119"/>
          <p:cNvSpPr txBox="1"/>
          <p:nvPr/>
        </p:nvSpPr>
        <p:spPr>
          <a:xfrm>
            <a:off x="2523160" y="209199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3</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1" name="TextBox 120"/>
          <p:cNvSpPr txBox="1"/>
          <p:nvPr/>
        </p:nvSpPr>
        <p:spPr>
          <a:xfrm>
            <a:off x="2907487" y="226132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ACC injury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2" name="TextBox 121"/>
          <p:cNvSpPr txBox="1"/>
          <p:nvPr/>
        </p:nvSpPr>
        <p:spPr>
          <a:xfrm>
            <a:off x="6503940" y="2427545"/>
            <a:ext cx="2811592"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Early childhood education</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3" name="TextBox 122"/>
          <p:cNvSpPr txBox="1"/>
          <p:nvPr/>
        </p:nvSpPr>
        <p:spPr>
          <a:xfrm>
            <a:off x="2839739" y="2583061"/>
            <a:ext cx="337653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Primary and secondary schools enrolments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4" name="TextBox 123"/>
          <p:cNvSpPr txBox="1"/>
          <p:nvPr/>
        </p:nvSpPr>
        <p:spPr>
          <a:xfrm>
            <a:off x="3525560" y="275239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Student interventions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5" name="TextBox 124"/>
          <p:cNvSpPr txBox="1"/>
          <p:nvPr/>
        </p:nvSpPr>
        <p:spPr>
          <a:xfrm>
            <a:off x="5591502" y="290479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Industry training</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6" name="TextBox 125"/>
          <p:cNvSpPr txBox="1"/>
          <p:nvPr/>
        </p:nvSpPr>
        <p:spPr>
          <a:xfrm>
            <a:off x="4533121" y="308259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Tertiary enrolments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7" name="TextBox 126"/>
          <p:cNvSpPr txBox="1"/>
          <p:nvPr/>
        </p:nvSpPr>
        <p:spPr>
          <a:xfrm>
            <a:off x="5619182" y="324730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GMS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8" name="TextBox 127"/>
          <p:cNvSpPr txBox="1"/>
          <p:nvPr/>
        </p:nvSpPr>
        <p:spPr>
          <a:xfrm>
            <a:off x="5979201" y="342749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Lab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9" name="TextBox 128"/>
          <p:cNvSpPr txBox="1"/>
          <p:nvPr/>
        </p:nvSpPr>
        <p:spPr>
          <a:xfrm>
            <a:off x="4307936" y="345289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Cancer registrations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0" name="TextBox 129"/>
          <p:cNvSpPr txBox="1"/>
          <p:nvPr/>
        </p:nvSpPr>
        <p:spPr>
          <a:xfrm>
            <a:off x="1703740" y="3622956"/>
            <a:ext cx="287555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Chronic conditions/significant health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1" name="TextBox 130"/>
          <p:cNvSpPr txBox="1"/>
          <p:nvPr/>
        </p:nvSpPr>
        <p:spPr>
          <a:xfrm>
            <a:off x="7310168" y="391066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B4 school checks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2" name="TextBox 131"/>
          <p:cNvSpPr txBox="1"/>
          <p:nvPr/>
        </p:nvSpPr>
        <p:spPr>
          <a:xfrm>
            <a:off x="7502871" y="407035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PRIMHD</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3" name="TextBox 132"/>
          <p:cNvSpPr txBox="1"/>
          <p:nvPr/>
        </p:nvSpPr>
        <p:spPr>
          <a:xfrm>
            <a:off x="6155944" y="423689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Pharmaceuticals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4" name="TextBox 133"/>
          <p:cNvSpPr txBox="1"/>
          <p:nvPr/>
        </p:nvSpPr>
        <p:spPr>
          <a:xfrm>
            <a:off x="2347282" y="4274805"/>
            <a:ext cx="2393322"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Publically funded hospital discharges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5" name="TextBox 134"/>
          <p:cNvSpPr txBox="1"/>
          <p:nvPr/>
        </p:nvSpPr>
        <p:spPr>
          <a:xfrm>
            <a:off x="7348440" y="4572479"/>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NNPAC</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6" name="TextBox 135"/>
          <p:cNvSpPr txBox="1"/>
          <p:nvPr/>
        </p:nvSpPr>
        <p:spPr>
          <a:xfrm>
            <a:off x="5525164" y="4733428"/>
            <a:ext cx="1698391"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Immunisation register</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7" name="TextBox 136"/>
          <p:cNvSpPr txBox="1"/>
          <p:nvPr/>
        </p:nvSpPr>
        <p:spPr>
          <a:xfrm>
            <a:off x="5171511" y="4896479"/>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Tax</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8" name="TextBox 137"/>
          <p:cNvSpPr txBox="1"/>
          <p:nvPr/>
        </p:nvSpPr>
        <p:spPr>
          <a:xfrm>
            <a:off x="2237417" y="492232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Self harm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9" name="TextBox 138"/>
          <p:cNvSpPr txBox="1"/>
          <p:nvPr/>
        </p:nvSpPr>
        <p:spPr>
          <a:xfrm>
            <a:off x="670977" y="510126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Mortality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grpSp>
        <p:nvGrpSpPr>
          <p:cNvPr id="4" name="Group 3"/>
          <p:cNvGrpSpPr/>
          <p:nvPr/>
        </p:nvGrpSpPr>
        <p:grpSpPr>
          <a:xfrm>
            <a:off x="863600" y="6155559"/>
            <a:ext cx="9101086" cy="307777"/>
            <a:chOff x="863600" y="6155559"/>
            <a:chExt cx="9101086" cy="307777"/>
          </a:xfrm>
        </p:grpSpPr>
        <p:grpSp>
          <p:nvGrpSpPr>
            <p:cNvPr id="141" name="Group 140"/>
            <p:cNvGrpSpPr/>
            <p:nvPr/>
          </p:nvGrpSpPr>
          <p:grpSpPr>
            <a:xfrm>
              <a:off x="863600" y="6155559"/>
              <a:ext cx="734771" cy="307777"/>
              <a:chOff x="3349773" y="1337090"/>
              <a:chExt cx="731160" cy="307777"/>
            </a:xfrm>
          </p:grpSpPr>
          <p:sp>
            <p:nvSpPr>
              <p:cNvPr id="163" name="Rectangle 162"/>
              <p:cNvSpPr/>
              <p:nvPr/>
            </p:nvSpPr>
            <p:spPr>
              <a:xfrm>
                <a:off x="3349773" y="1400978"/>
                <a:ext cx="180000" cy="180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4" name="TextBox 163"/>
              <p:cNvSpPr txBox="1"/>
              <p:nvPr/>
            </p:nvSpPr>
            <p:spPr>
              <a:xfrm>
                <a:off x="3543298" y="1337090"/>
                <a:ext cx="537635"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CYF</a:t>
                </a:r>
                <a:endParaRPr lang="en-NZ" sz="1400" dirty="0">
                  <a:latin typeface="+mj-lt"/>
                  <a:ea typeface="Verdana" panose="020B0604030504040204" pitchFamily="34" charset="0"/>
                  <a:cs typeface="Verdana" panose="020B0604030504040204" pitchFamily="34" charset="0"/>
                </a:endParaRPr>
              </a:p>
            </p:txBody>
          </p:sp>
        </p:grpSp>
        <p:grpSp>
          <p:nvGrpSpPr>
            <p:cNvPr id="142" name="Group 141"/>
            <p:cNvGrpSpPr/>
            <p:nvPr/>
          </p:nvGrpSpPr>
          <p:grpSpPr>
            <a:xfrm>
              <a:off x="1637543" y="6155559"/>
              <a:ext cx="1015055" cy="307777"/>
              <a:chOff x="3349773" y="1971135"/>
              <a:chExt cx="1010067" cy="307777"/>
            </a:xfrm>
          </p:grpSpPr>
          <p:sp>
            <p:nvSpPr>
              <p:cNvPr id="161" name="Rectangle 160"/>
              <p:cNvSpPr/>
              <p:nvPr/>
            </p:nvSpPr>
            <p:spPr>
              <a:xfrm>
                <a:off x="3349773" y="2035023"/>
                <a:ext cx="180000" cy="180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2" name="TextBox 161"/>
              <p:cNvSpPr txBox="1"/>
              <p:nvPr/>
            </p:nvSpPr>
            <p:spPr>
              <a:xfrm>
                <a:off x="3543298" y="1971135"/>
                <a:ext cx="816542"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Justice</a:t>
                </a:r>
                <a:endParaRPr lang="en-NZ" sz="1400" dirty="0">
                  <a:latin typeface="+mj-lt"/>
                  <a:ea typeface="Verdana" panose="020B0604030504040204" pitchFamily="34" charset="0"/>
                  <a:cs typeface="Verdana" panose="020B0604030504040204" pitchFamily="34" charset="0"/>
                </a:endParaRPr>
              </a:p>
            </p:txBody>
          </p:sp>
        </p:grpSp>
        <p:grpSp>
          <p:nvGrpSpPr>
            <p:cNvPr id="143" name="Group 142"/>
            <p:cNvGrpSpPr/>
            <p:nvPr/>
          </p:nvGrpSpPr>
          <p:grpSpPr>
            <a:xfrm>
              <a:off x="2691770" y="6155559"/>
              <a:ext cx="1446420" cy="307777"/>
              <a:chOff x="3349773" y="2571638"/>
              <a:chExt cx="1439312" cy="307777"/>
            </a:xfrm>
          </p:grpSpPr>
          <p:sp>
            <p:nvSpPr>
              <p:cNvPr id="159" name="Rectangle 158"/>
              <p:cNvSpPr/>
              <p:nvPr/>
            </p:nvSpPr>
            <p:spPr>
              <a:xfrm>
                <a:off x="3349773" y="2635526"/>
                <a:ext cx="180000" cy="180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0" name="TextBox 159"/>
              <p:cNvSpPr txBox="1"/>
              <p:nvPr/>
            </p:nvSpPr>
            <p:spPr>
              <a:xfrm>
                <a:off x="3543299" y="2571638"/>
                <a:ext cx="1245786"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MSD &amp; HNZ</a:t>
                </a:r>
                <a:endParaRPr lang="en-NZ" sz="1400" dirty="0">
                  <a:latin typeface="+mj-lt"/>
                  <a:ea typeface="Verdana" panose="020B0604030504040204" pitchFamily="34" charset="0"/>
                  <a:cs typeface="Verdana" panose="020B0604030504040204" pitchFamily="34" charset="0"/>
                </a:endParaRPr>
              </a:p>
            </p:txBody>
          </p:sp>
        </p:grpSp>
        <p:grpSp>
          <p:nvGrpSpPr>
            <p:cNvPr id="144" name="Group 143"/>
            <p:cNvGrpSpPr/>
            <p:nvPr/>
          </p:nvGrpSpPr>
          <p:grpSpPr>
            <a:xfrm>
              <a:off x="4177362" y="6155559"/>
              <a:ext cx="928530" cy="307777"/>
              <a:chOff x="3349773" y="3188912"/>
              <a:chExt cx="923967" cy="307777"/>
            </a:xfrm>
          </p:grpSpPr>
          <p:sp>
            <p:nvSpPr>
              <p:cNvPr id="157" name="Rectangle 156"/>
              <p:cNvSpPr/>
              <p:nvPr/>
            </p:nvSpPr>
            <p:spPr>
              <a:xfrm>
                <a:off x="3349773" y="3252800"/>
                <a:ext cx="180000" cy="180000"/>
              </a:xfrm>
              <a:prstGeom prst="rect">
                <a:avLst/>
              </a:prstGeom>
              <a:solidFill>
                <a:srgbClr val="F47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8" name="TextBox 157"/>
              <p:cNvSpPr txBox="1"/>
              <p:nvPr/>
            </p:nvSpPr>
            <p:spPr>
              <a:xfrm>
                <a:off x="3543298" y="3188912"/>
                <a:ext cx="730442"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ACC</a:t>
                </a:r>
                <a:endParaRPr lang="en-NZ" sz="1400" dirty="0">
                  <a:latin typeface="+mj-lt"/>
                  <a:ea typeface="Verdana" panose="020B0604030504040204" pitchFamily="34" charset="0"/>
                  <a:cs typeface="Verdana" panose="020B0604030504040204" pitchFamily="34" charset="0"/>
                </a:endParaRPr>
              </a:p>
            </p:txBody>
          </p:sp>
        </p:grpSp>
        <p:grpSp>
          <p:nvGrpSpPr>
            <p:cNvPr id="145" name="Group 144"/>
            <p:cNvGrpSpPr/>
            <p:nvPr/>
          </p:nvGrpSpPr>
          <p:grpSpPr>
            <a:xfrm>
              <a:off x="5145064" y="6155559"/>
              <a:ext cx="1302048" cy="307777"/>
              <a:chOff x="3349773" y="3806186"/>
              <a:chExt cx="1295649" cy="307777"/>
            </a:xfrm>
          </p:grpSpPr>
          <p:sp>
            <p:nvSpPr>
              <p:cNvPr id="155" name="Rectangle 154"/>
              <p:cNvSpPr/>
              <p:nvPr/>
            </p:nvSpPr>
            <p:spPr>
              <a:xfrm>
                <a:off x="3349773" y="3870074"/>
                <a:ext cx="180000" cy="180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6" name="TextBox 155"/>
              <p:cNvSpPr txBox="1"/>
              <p:nvPr/>
            </p:nvSpPr>
            <p:spPr>
              <a:xfrm>
                <a:off x="3543298" y="3806186"/>
                <a:ext cx="1102124"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Education</a:t>
                </a:r>
                <a:endParaRPr lang="en-NZ" sz="1400" dirty="0">
                  <a:latin typeface="+mj-lt"/>
                  <a:ea typeface="Verdana" panose="020B0604030504040204" pitchFamily="34" charset="0"/>
                  <a:cs typeface="Verdana" panose="020B0604030504040204" pitchFamily="34" charset="0"/>
                </a:endParaRPr>
              </a:p>
            </p:txBody>
          </p:sp>
        </p:grpSp>
        <p:grpSp>
          <p:nvGrpSpPr>
            <p:cNvPr id="146" name="Group 145"/>
            <p:cNvGrpSpPr/>
            <p:nvPr/>
          </p:nvGrpSpPr>
          <p:grpSpPr>
            <a:xfrm>
              <a:off x="6486284" y="6155559"/>
              <a:ext cx="999115" cy="307777"/>
              <a:chOff x="3349773" y="4423460"/>
              <a:chExt cx="994205" cy="307777"/>
            </a:xfrm>
          </p:grpSpPr>
          <p:sp>
            <p:nvSpPr>
              <p:cNvPr id="153" name="Rectangle 152"/>
              <p:cNvSpPr/>
              <p:nvPr/>
            </p:nvSpPr>
            <p:spPr>
              <a:xfrm>
                <a:off x="3349773" y="4487348"/>
                <a:ext cx="180000" cy="180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4" name="TextBox 153"/>
              <p:cNvSpPr txBox="1"/>
              <p:nvPr/>
            </p:nvSpPr>
            <p:spPr>
              <a:xfrm>
                <a:off x="3543298" y="4423460"/>
                <a:ext cx="800680"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Health</a:t>
                </a:r>
                <a:endParaRPr lang="en-NZ" sz="1400" dirty="0">
                  <a:latin typeface="+mj-lt"/>
                  <a:ea typeface="Verdana" panose="020B0604030504040204" pitchFamily="34" charset="0"/>
                  <a:cs typeface="Verdana" panose="020B0604030504040204" pitchFamily="34" charset="0"/>
                </a:endParaRPr>
              </a:p>
            </p:txBody>
          </p:sp>
        </p:grpSp>
        <p:grpSp>
          <p:nvGrpSpPr>
            <p:cNvPr id="147" name="Group 146"/>
            <p:cNvGrpSpPr/>
            <p:nvPr/>
          </p:nvGrpSpPr>
          <p:grpSpPr>
            <a:xfrm>
              <a:off x="8310998" y="6155559"/>
              <a:ext cx="1653688" cy="307777"/>
              <a:chOff x="3349773" y="5444456"/>
              <a:chExt cx="1645561" cy="307777"/>
            </a:xfrm>
          </p:grpSpPr>
          <p:sp>
            <p:nvSpPr>
              <p:cNvPr id="151" name="Rectangle 150"/>
              <p:cNvSpPr/>
              <p:nvPr/>
            </p:nvSpPr>
            <p:spPr>
              <a:xfrm>
                <a:off x="3349773" y="5508344"/>
                <a:ext cx="180000" cy="1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2" name="TextBox 151"/>
              <p:cNvSpPr txBox="1"/>
              <p:nvPr/>
            </p:nvSpPr>
            <p:spPr>
              <a:xfrm>
                <a:off x="3543298" y="5444456"/>
                <a:ext cx="1452036"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Mixed agency</a:t>
                </a:r>
                <a:endParaRPr lang="en-NZ" sz="1400" dirty="0">
                  <a:latin typeface="+mj-lt"/>
                  <a:ea typeface="Verdana" panose="020B0604030504040204" pitchFamily="34" charset="0"/>
                  <a:cs typeface="Verdana" panose="020B0604030504040204" pitchFamily="34" charset="0"/>
                </a:endParaRPr>
              </a:p>
            </p:txBody>
          </p:sp>
        </p:grpSp>
        <p:grpSp>
          <p:nvGrpSpPr>
            <p:cNvPr id="148" name="Group 147"/>
            <p:cNvGrpSpPr/>
            <p:nvPr/>
          </p:nvGrpSpPr>
          <p:grpSpPr>
            <a:xfrm>
              <a:off x="7524571" y="6155559"/>
              <a:ext cx="747257" cy="307777"/>
              <a:chOff x="3349773" y="5040736"/>
              <a:chExt cx="743585" cy="307777"/>
            </a:xfrm>
          </p:grpSpPr>
          <p:sp>
            <p:nvSpPr>
              <p:cNvPr id="149" name="Rectangle 148"/>
              <p:cNvSpPr/>
              <p:nvPr/>
            </p:nvSpPr>
            <p:spPr>
              <a:xfrm>
                <a:off x="3349773" y="5104624"/>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0" name="TextBox 149"/>
              <p:cNvSpPr txBox="1"/>
              <p:nvPr/>
            </p:nvSpPr>
            <p:spPr>
              <a:xfrm>
                <a:off x="3543298" y="5040736"/>
                <a:ext cx="550060"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IRD</a:t>
                </a:r>
                <a:endParaRPr lang="en-NZ" sz="1400" dirty="0">
                  <a:latin typeface="+mj-lt"/>
                  <a:ea typeface="Verdana" panose="020B0604030504040204" pitchFamily="34" charset="0"/>
                  <a:cs typeface="Verdana" panose="020B0604030504040204" pitchFamily="34" charset="0"/>
                </a:endParaRPr>
              </a:p>
            </p:txBody>
          </p:sp>
        </p:grpSp>
      </p:grpSp>
    </p:spTree>
    <p:extLst>
      <p:ext uri="{BB962C8B-B14F-4D97-AF65-F5344CB8AC3E}">
        <p14:creationId xmlns:p14="http://schemas.microsoft.com/office/powerpoint/2010/main" val="67017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p:cNvGrpSpPr/>
          <p:nvPr/>
        </p:nvGrpSpPr>
        <p:grpSpPr>
          <a:xfrm>
            <a:off x="2604164" y="279450"/>
            <a:ext cx="8763000" cy="5225662"/>
            <a:chOff x="2460225" y="279450"/>
            <a:chExt cx="8763000" cy="5225662"/>
          </a:xfrm>
        </p:grpSpPr>
        <p:cxnSp>
          <p:nvCxnSpPr>
            <p:cNvPr id="78" name="Straight Connector 77"/>
            <p:cNvCxnSpPr/>
            <p:nvPr/>
          </p:nvCxnSpPr>
          <p:spPr>
            <a:xfrm>
              <a:off x="24602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7523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2128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7970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3812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5496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62575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80101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88864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97627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0444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33365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0891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6733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71338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68417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3022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91785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00548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06390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36286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39207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59654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77180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74259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85943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94706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103469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09311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112232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4504925" y="279450"/>
              <a:ext cx="0" cy="522566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690563" y="5587041"/>
            <a:ext cx="503437" cy="261610"/>
          </a:xfrm>
          <a:prstGeom prst="rect">
            <a:avLst/>
          </a:prstGeom>
          <a:noFill/>
        </p:spPr>
        <p:txBody>
          <a:bodyPr wrap="square" rtlCol="0">
            <a:spAutoFit/>
          </a:bodyPr>
          <a:lstStyle/>
          <a:p>
            <a:r>
              <a:rPr lang="en-NZ" sz="1100" dirty="0" smtClean="0">
                <a:solidFill>
                  <a:schemeClr val="bg1">
                    <a:lumMod val="75000"/>
                  </a:schemeClr>
                </a:solidFill>
              </a:rPr>
              <a:t>1840</a:t>
            </a:r>
            <a:endParaRPr lang="en-NZ" sz="1100" dirty="0">
              <a:solidFill>
                <a:schemeClr val="bg1">
                  <a:lumMod val="75000"/>
                </a:schemeClr>
              </a:solidFill>
            </a:endParaRPr>
          </a:p>
        </p:txBody>
      </p:sp>
      <p:grpSp>
        <p:nvGrpSpPr>
          <p:cNvPr id="33" name="Group 32"/>
          <p:cNvGrpSpPr/>
          <p:nvPr/>
        </p:nvGrpSpPr>
        <p:grpSpPr>
          <a:xfrm>
            <a:off x="762000" y="5505112"/>
            <a:ext cx="10668300" cy="144000"/>
            <a:chOff x="762000" y="5143162"/>
            <a:chExt cx="10668300" cy="144000"/>
          </a:xfrm>
        </p:grpSpPr>
        <p:grpSp>
          <p:nvGrpSpPr>
            <p:cNvPr id="21" name="Group 20"/>
            <p:cNvGrpSpPr/>
            <p:nvPr/>
          </p:nvGrpSpPr>
          <p:grpSpPr>
            <a:xfrm>
              <a:off x="762000" y="5143162"/>
              <a:ext cx="432000" cy="144000"/>
              <a:chOff x="762000" y="4644975"/>
              <a:chExt cx="432000" cy="144000"/>
            </a:xfrm>
          </p:grpSpPr>
          <p:cxnSp>
            <p:nvCxnSpPr>
              <p:cNvPr id="7" name="Straight Connector 6"/>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2286300" y="5143162"/>
              <a:ext cx="9144000" cy="144000"/>
              <a:chOff x="2181525" y="4810575"/>
              <a:chExt cx="9144000" cy="144000"/>
            </a:xfrm>
          </p:grpSpPr>
          <p:cxnSp>
            <p:nvCxnSpPr>
              <p:cNvPr id="17" name="Straight Connector 16"/>
              <p:cNvCxnSpPr/>
              <p:nvPr/>
            </p:nvCxnSpPr>
            <p:spPr>
              <a:xfrm>
                <a:off x="2181525" y="4882575"/>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181525" y="48105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11325525" y="48105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1270100" y="5143162"/>
              <a:ext cx="432000" cy="144000"/>
              <a:chOff x="762000" y="4644975"/>
              <a:chExt cx="432000" cy="144000"/>
            </a:xfrm>
          </p:grpSpPr>
          <p:cxnSp>
            <p:nvCxnSpPr>
              <p:cNvPr id="23" name="Straight Connector 22"/>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1778200" y="5143162"/>
              <a:ext cx="432000" cy="144000"/>
              <a:chOff x="762000" y="4644975"/>
              <a:chExt cx="432000" cy="144000"/>
            </a:xfrm>
          </p:grpSpPr>
          <p:cxnSp>
            <p:nvCxnSpPr>
              <p:cNvPr id="27" name="Straight Connector 26"/>
              <p:cNvCxnSpPr/>
              <p:nvPr/>
            </p:nvCxnSpPr>
            <p:spPr>
              <a:xfrm flipV="1">
                <a:off x="762000" y="4716975"/>
                <a:ext cx="43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762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1194000" y="4644975"/>
                <a:ext cx="0" cy="14400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34" name="TextBox 33"/>
          <p:cNvSpPr txBox="1"/>
          <p:nvPr/>
        </p:nvSpPr>
        <p:spPr>
          <a:xfrm>
            <a:off x="1213744" y="5587041"/>
            <a:ext cx="503437" cy="261610"/>
          </a:xfrm>
          <a:prstGeom prst="rect">
            <a:avLst/>
          </a:prstGeom>
          <a:noFill/>
        </p:spPr>
        <p:txBody>
          <a:bodyPr wrap="square" rtlCol="0">
            <a:spAutoFit/>
          </a:bodyPr>
          <a:lstStyle/>
          <a:p>
            <a:r>
              <a:rPr lang="en-NZ" sz="1100" dirty="0" smtClean="0">
                <a:solidFill>
                  <a:schemeClr val="bg1">
                    <a:lumMod val="75000"/>
                  </a:schemeClr>
                </a:solidFill>
              </a:rPr>
              <a:t>1970</a:t>
            </a:r>
            <a:endParaRPr lang="en-NZ" sz="1100" dirty="0">
              <a:solidFill>
                <a:schemeClr val="bg1">
                  <a:lumMod val="75000"/>
                </a:schemeClr>
              </a:solidFill>
            </a:endParaRPr>
          </a:p>
        </p:txBody>
      </p:sp>
      <p:sp>
        <p:nvSpPr>
          <p:cNvPr id="35" name="TextBox 34"/>
          <p:cNvSpPr txBox="1"/>
          <p:nvPr/>
        </p:nvSpPr>
        <p:spPr>
          <a:xfrm>
            <a:off x="2803031" y="5587041"/>
            <a:ext cx="503437" cy="261610"/>
          </a:xfrm>
          <a:prstGeom prst="rect">
            <a:avLst/>
          </a:prstGeom>
          <a:noFill/>
        </p:spPr>
        <p:txBody>
          <a:bodyPr wrap="square" rtlCol="0">
            <a:spAutoFit/>
          </a:bodyPr>
          <a:lstStyle/>
          <a:p>
            <a:r>
              <a:rPr lang="en-NZ" sz="1100" dirty="0" smtClean="0">
                <a:solidFill>
                  <a:schemeClr val="bg1">
                    <a:lumMod val="75000"/>
                  </a:schemeClr>
                </a:solidFill>
              </a:rPr>
              <a:t>1990</a:t>
            </a:r>
            <a:endParaRPr lang="en-NZ" sz="1100" dirty="0">
              <a:solidFill>
                <a:schemeClr val="bg1">
                  <a:lumMod val="75000"/>
                </a:schemeClr>
              </a:solidFill>
            </a:endParaRPr>
          </a:p>
        </p:txBody>
      </p:sp>
      <p:sp>
        <p:nvSpPr>
          <p:cNvPr id="36" name="TextBox 35"/>
          <p:cNvSpPr txBox="1"/>
          <p:nvPr/>
        </p:nvSpPr>
        <p:spPr>
          <a:xfrm>
            <a:off x="1706763" y="5587041"/>
            <a:ext cx="503437" cy="261610"/>
          </a:xfrm>
          <a:prstGeom prst="rect">
            <a:avLst/>
          </a:prstGeom>
          <a:noFill/>
        </p:spPr>
        <p:txBody>
          <a:bodyPr wrap="square" rtlCol="0">
            <a:spAutoFit/>
          </a:bodyPr>
          <a:lstStyle/>
          <a:p>
            <a:r>
              <a:rPr lang="en-NZ" sz="1100" dirty="0" smtClean="0">
                <a:solidFill>
                  <a:schemeClr val="bg1">
                    <a:lumMod val="75000"/>
                  </a:schemeClr>
                </a:solidFill>
              </a:rPr>
              <a:t>1945</a:t>
            </a:r>
            <a:endParaRPr lang="en-NZ" sz="1100" dirty="0">
              <a:solidFill>
                <a:schemeClr val="bg1">
                  <a:lumMod val="75000"/>
                </a:schemeClr>
              </a:solidFill>
            </a:endParaRPr>
          </a:p>
        </p:txBody>
      </p:sp>
      <p:sp>
        <p:nvSpPr>
          <p:cNvPr id="37" name="TextBox 36"/>
          <p:cNvSpPr txBox="1"/>
          <p:nvPr/>
        </p:nvSpPr>
        <p:spPr>
          <a:xfrm>
            <a:off x="4255594" y="5587041"/>
            <a:ext cx="503437" cy="261610"/>
          </a:xfrm>
          <a:prstGeom prst="rect">
            <a:avLst/>
          </a:prstGeom>
          <a:noFill/>
        </p:spPr>
        <p:txBody>
          <a:bodyPr wrap="square" rtlCol="0">
            <a:spAutoFit/>
          </a:bodyPr>
          <a:lstStyle/>
          <a:p>
            <a:r>
              <a:rPr lang="en-NZ" sz="1100" dirty="0" smtClean="0">
                <a:solidFill>
                  <a:schemeClr val="bg1">
                    <a:lumMod val="75000"/>
                  </a:schemeClr>
                </a:solidFill>
              </a:rPr>
              <a:t>1995</a:t>
            </a:r>
            <a:endParaRPr lang="en-NZ" sz="1100" dirty="0">
              <a:solidFill>
                <a:schemeClr val="bg1">
                  <a:lumMod val="75000"/>
                </a:schemeClr>
              </a:solidFill>
            </a:endParaRPr>
          </a:p>
        </p:txBody>
      </p:sp>
      <p:sp>
        <p:nvSpPr>
          <p:cNvPr id="38" name="TextBox 37"/>
          <p:cNvSpPr txBox="1"/>
          <p:nvPr/>
        </p:nvSpPr>
        <p:spPr>
          <a:xfrm>
            <a:off x="2207024" y="5587041"/>
            <a:ext cx="503437" cy="261610"/>
          </a:xfrm>
          <a:prstGeom prst="rect">
            <a:avLst/>
          </a:prstGeom>
          <a:noFill/>
        </p:spPr>
        <p:txBody>
          <a:bodyPr wrap="square" rtlCol="0">
            <a:spAutoFit/>
          </a:bodyPr>
          <a:lstStyle/>
          <a:p>
            <a:r>
              <a:rPr lang="en-NZ" sz="1100" dirty="0" smtClean="0">
                <a:solidFill>
                  <a:schemeClr val="bg1">
                    <a:lumMod val="75000"/>
                  </a:schemeClr>
                </a:solidFill>
              </a:rPr>
              <a:t>1988</a:t>
            </a:r>
            <a:endParaRPr lang="en-NZ" sz="1100" dirty="0">
              <a:solidFill>
                <a:schemeClr val="bg1">
                  <a:lumMod val="75000"/>
                </a:schemeClr>
              </a:solidFill>
            </a:endParaRPr>
          </a:p>
        </p:txBody>
      </p:sp>
      <p:sp>
        <p:nvSpPr>
          <p:cNvPr id="39" name="TextBox 38"/>
          <p:cNvSpPr txBox="1"/>
          <p:nvPr/>
        </p:nvSpPr>
        <p:spPr>
          <a:xfrm>
            <a:off x="5717682" y="5587041"/>
            <a:ext cx="503437" cy="261610"/>
          </a:xfrm>
          <a:prstGeom prst="rect">
            <a:avLst/>
          </a:prstGeom>
          <a:noFill/>
        </p:spPr>
        <p:txBody>
          <a:bodyPr wrap="square" rtlCol="0">
            <a:spAutoFit/>
          </a:bodyPr>
          <a:lstStyle/>
          <a:p>
            <a:r>
              <a:rPr lang="en-NZ" sz="1100" dirty="0" smtClean="0">
                <a:solidFill>
                  <a:schemeClr val="bg1">
                    <a:lumMod val="75000"/>
                  </a:schemeClr>
                </a:solidFill>
              </a:rPr>
              <a:t>2000</a:t>
            </a:r>
            <a:endParaRPr lang="en-NZ" sz="1100" dirty="0">
              <a:solidFill>
                <a:schemeClr val="bg1">
                  <a:lumMod val="75000"/>
                </a:schemeClr>
              </a:solidFill>
            </a:endParaRPr>
          </a:p>
        </p:txBody>
      </p:sp>
      <p:sp>
        <p:nvSpPr>
          <p:cNvPr id="40" name="TextBox 39"/>
          <p:cNvSpPr txBox="1"/>
          <p:nvPr/>
        </p:nvSpPr>
        <p:spPr>
          <a:xfrm>
            <a:off x="7179770" y="5587041"/>
            <a:ext cx="503437" cy="261610"/>
          </a:xfrm>
          <a:prstGeom prst="rect">
            <a:avLst/>
          </a:prstGeom>
          <a:noFill/>
        </p:spPr>
        <p:txBody>
          <a:bodyPr wrap="square" rtlCol="0">
            <a:spAutoFit/>
          </a:bodyPr>
          <a:lstStyle/>
          <a:p>
            <a:r>
              <a:rPr lang="en-NZ" sz="1100" dirty="0" smtClean="0">
                <a:solidFill>
                  <a:schemeClr val="bg1">
                    <a:lumMod val="75000"/>
                  </a:schemeClr>
                </a:solidFill>
              </a:rPr>
              <a:t>2005</a:t>
            </a:r>
            <a:endParaRPr lang="en-NZ" sz="1100" dirty="0">
              <a:solidFill>
                <a:schemeClr val="bg1">
                  <a:lumMod val="75000"/>
                </a:schemeClr>
              </a:solidFill>
            </a:endParaRPr>
          </a:p>
        </p:txBody>
      </p:sp>
      <p:sp>
        <p:nvSpPr>
          <p:cNvPr id="41" name="TextBox 40"/>
          <p:cNvSpPr txBox="1"/>
          <p:nvPr/>
        </p:nvSpPr>
        <p:spPr>
          <a:xfrm>
            <a:off x="8637096" y="5587041"/>
            <a:ext cx="503437" cy="261610"/>
          </a:xfrm>
          <a:prstGeom prst="rect">
            <a:avLst/>
          </a:prstGeom>
          <a:noFill/>
        </p:spPr>
        <p:txBody>
          <a:bodyPr wrap="square" rtlCol="0">
            <a:spAutoFit/>
          </a:bodyPr>
          <a:lstStyle/>
          <a:p>
            <a:r>
              <a:rPr lang="en-NZ" sz="1100" dirty="0" smtClean="0">
                <a:solidFill>
                  <a:schemeClr val="bg1">
                    <a:lumMod val="75000"/>
                  </a:schemeClr>
                </a:solidFill>
              </a:rPr>
              <a:t>2010</a:t>
            </a:r>
            <a:endParaRPr lang="en-NZ" sz="1100" dirty="0">
              <a:solidFill>
                <a:schemeClr val="bg1">
                  <a:lumMod val="75000"/>
                </a:schemeClr>
              </a:solidFill>
            </a:endParaRPr>
          </a:p>
        </p:txBody>
      </p:sp>
      <p:sp>
        <p:nvSpPr>
          <p:cNvPr id="43" name="TextBox 42"/>
          <p:cNvSpPr txBox="1"/>
          <p:nvPr/>
        </p:nvSpPr>
        <p:spPr>
          <a:xfrm>
            <a:off x="10975481" y="5587041"/>
            <a:ext cx="503437" cy="261610"/>
          </a:xfrm>
          <a:prstGeom prst="rect">
            <a:avLst/>
          </a:prstGeom>
          <a:noFill/>
        </p:spPr>
        <p:txBody>
          <a:bodyPr wrap="square" rtlCol="0">
            <a:spAutoFit/>
          </a:bodyPr>
          <a:lstStyle/>
          <a:p>
            <a:r>
              <a:rPr lang="en-NZ" sz="1100" dirty="0" smtClean="0">
                <a:solidFill>
                  <a:schemeClr val="bg1">
                    <a:lumMod val="75000"/>
                  </a:schemeClr>
                </a:solidFill>
              </a:rPr>
              <a:t>2018</a:t>
            </a:r>
            <a:endParaRPr lang="en-NZ" sz="1100" dirty="0">
              <a:solidFill>
                <a:schemeClr val="bg1">
                  <a:lumMod val="75000"/>
                </a:schemeClr>
              </a:solidFill>
            </a:endParaRPr>
          </a:p>
        </p:txBody>
      </p:sp>
      <p:sp>
        <p:nvSpPr>
          <p:cNvPr id="44" name="TextBox 43"/>
          <p:cNvSpPr txBox="1"/>
          <p:nvPr/>
        </p:nvSpPr>
        <p:spPr>
          <a:xfrm>
            <a:off x="10099181" y="5587041"/>
            <a:ext cx="503437" cy="261610"/>
          </a:xfrm>
          <a:prstGeom prst="rect">
            <a:avLst/>
          </a:prstGeom>
          <a:noFill/>
        </p:spPr>
        <p:txBody>
          <a:bodyPr wrap="square" rtlCol="0">
            <a:spAutoFit/>
          </a:bodyPr>
          <a:lstStyle/>
          <a:p>
            <a:r>
              <a:rPr lang="en-NZ" sz="1100" dirty="0" smtClean="0">
                <a:solidFill>
                  <a:schemeClr val="bg1">
                    <a:lumMod val="75000"/>
                  </a:schemeClr>
                </a:solidFill>
              </a:rPr>
              <a:t>2015</a:t>
            </a:r>
            <a:endParaRPr lang="en-NZ" sz="1100" dirty="0">
              <a:solidFill>
                <a:schemeClr val="bg1">
                  <a:lumMod val="75000"/>
                </a:schemeClr>
              </a:solidFill>
            </a:endParaRPr>
          </a:p>
        </p:txBody>
      </p:sp>
      <p:sp>
        <p:nvSpPr>
          <p:cNvPr id="45" name="Rectangle 44"/>
          <p:cNvSpPr/>
          <p:nvPr/>
        </p:nvSpPr>
        <p:spPr>
          <a:xfrm>
            <a:off x="757152" y="5305425"/>
            <a:ext cx="10469981" cy="10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7" name="Rectangle 46"/>
          <p:cNvSpPr/>
          <p:nvPr/>
        </p:nvSpPr>
        <p:spPr>
          <a:xfrm>
            <a:off x="8132885" y="2508036"/>
            <a:ext cx="3094248"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8" name="Rectangle 47"/>
          <p:cNvSpPr/>
          <p:nvPr/>
        </p:nvSpPr>
        <p:spPr>
          <a:xfrm>
            <a:off x="6724419" y="3001695"/>
            <a:ext cx="4350644"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9" name="Rectangle 48"/>
          <p:cNvSpPr/>
          <p:nvPr/>
        </p:nvSpPr>
        <p:spPr>
          <a:xfrm>
            <a:off x="5860686" y="1685271"/>
            <a:ext cx="5366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0" name="Rectangle 49"/>
          <p:cNvSpPr/>
          <p:nvPr/>
        </p:nvSpPr>
        <p:spPr>
          <a:xfrm>
            <a:off x="4060419" y="697953"/>
            <a:ext cx="7166710" cy="108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1" name="Rectangle 50"/>
          <p:cNvSpPr/>
          <p:nvPr/>
        </p:nvSpPr>
        <p:spPr>
          <a:xfrm>
            <a:off x="4060418" y="862506"/>
            <a:ext cx="7166711" cy="108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2" name="Rectangle 51"/>
          <p:cNvSpPr/>
          <p:nvPr/>
        </p:nvSpPr>
        <p:spPr>
          <a:xfrm>
            <a:off x="3520419" y="1027059"/>
            <a:ext cx="7554644"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3" name="Rectangle 52"/>
          <p:cNvSpPr/>
          <p:nvPr/>
        </p:nvSpPr>
        <p:spPr>
          <a:xfrm>
            <a:off x="8452686" y="1191611"/>
            <a:ext cx="2774444" cy="116467"/>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4" name="Rectangle 53"/>
          <p:cNvSpPr/>
          <p:nvPr/>
        </p:nvSpPr>
        <p:spPr>
          <a:xfrm>
            <a:off x="9964685" y="1356165"/>
            <a:ext cx="1262445"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5" name="Rectangle 54"/>
          <p:cNvSpPr/>
          <p:nvPr/>
        </p:nvSpPr>
        <p:spPr>
          <a:xfrm>
            <a:off x="1288418" y="1520718"/>
            <a:ext cx="9938713" cy="108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6" name="Rectangle 55"/>
          <p:cNvSpPr/>
          <p:nvPr/>
        </p:nvSpPr>
        <p:spPr>
          <a:xfrm>
            <a:off x="3484686" y="1849824"/>
            <a:ext cx="7742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7" name="Rectangle 56"/>
          <p:cNvSpPr/>
          <p:nvPr/>
        </p:nvSpPr>
        <p:spPr>
          <a:xfrm>
            <a:off x="3484686" y="2014377"/>
            <a:ext cx="7742446"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8" name="Rectangle 57"/>
          <p:cNvSpPr/>
          <p:nvPr/>
        </p:nvSpPr>
        <p:spPr>
          <a:xfrm>
            <a:off x="3484685" y="2178930"/>
            <a:ext cx="7742447" cy="108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59" name="Rectangle 58"/>
          <p:cNvSpPr/>
          <p:nvPr/>
        </p:nvSpPr>
        <p:spPr>
          <a:xfrm>
            <a:off x="4065953" y="2343483"/>
            <a:ext cx="7161180" cy="108000"/>
          </a:xfrm>
          <a:prstGeom prst="rect">
            <a:avLst/>
          </a:prstGeom>
          <a:solidFill>
            <a:srgbClr val="F47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0" name="Rectangle 59"/>
          <p:cNvSpPr/>
          <p:nvPr/>
        </p:nvSpPr>
        <p:spPr>
          <a:xfrm>
            <a:off x="5536419" y="2672589"/>
            <a:ext cx="5690780"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1" name="Rectangle 60"/>
          <p:cNvSpPr/>
          <p:nvPr/>
        </p:nvSpPr>
        <p:spPr>
          <a:xfrm>
            <a:off x="5829953" y="3166248"/>
            <a:ext cx="5245110"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2" name="Rectangle 61"/>
          <p:cNvSpPr/>
          <p:nvPr/>
        </p:nvSpPr>
        <p:spPr>
          <a:xfrm>
            <a:off x="4960419" y="2837142"/>
            <a:ext cx="6266714" cy="108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3" name="Rectangle 62"/>
          <p:cNvSpPr/>
          <p:nvPr/>
        </p:nvSpPr>
        <p:spPr>
          <a:xfrm>
            <a:off x="6436419" y="3330801"/>
            <a:ext cx="4500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4" name="Rectangle 63"/>
          <p:cNvSpPr/>
          <p:nvPr/>
        </p:nvSpPr>
        <p:spPr>
          <a:xfrm>
            <a:off x="6724419" y="3495354"/>
            <a:ext cx="4212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5" name="Rectangle 64"/>
          <p:cNvSpPr/>
          <p:nvPr/>
        </p:nvSpPr>
        <p:spPr>
          <a:xfrm>
            <a:off x="4388885" y="3659907"/>
            <a:ext cx="612000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6" name="Rectangle 65"/>
          <p:cNvSpPr/>
          <p:nvPr/>
        </p:nvSpPr>
        <p:spPr>
          <a:xfrm>
            <a:off x="1795134" y="3824460"/>
            <a:ext cx="957203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7" name="Rectangle 66"/>
          <p:cNvSpPr/>
          <p:nvPr/>
        </p:nvSpPr>
        <p:spPr>
          <a:xfrm>
            <a:off x="8450385" y="3989013"/>
            <a:ext cx="2486033"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8" name="Rectangle 67"/>
          <p:cNvSpPr/>
          <p:nvPr/>
        </p:nvSpPr>
        <p:spPr>
          <a:xfrm>
            <a:off x="8132885" y="4153565"/>
            <a:ext cx="3094248" cy="121239"/>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9" name="Rectangle 68"/>
          <p:cNvSpPr/>
          <p:nvPr/>
        </p:nvSpPr>
        <p:spPr>
          <a:xfrm>
            <a:off x="7269953" y="4318119"/>
            <a:ext cx="3805110"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0" name="Rectangle 69"/>
          <p:cNvSpPr/>
          <p:nvPr/>
        </p:nvSpPr>
        <p:spPr>
          <a:xfrm>
            <a:off x="2440418" y="4482672"/>
            <a:ext cx="8634645"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1" name="Rectangle 70"/>
          <p:cNvSpPr/>
          <p:nvPr/>
        </p:nvSpPr>
        <p:spPr>
          <a:xfrm>
            <a:off x="7917953" y="4647225"/>
            <a:ext cx="3018466"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2" name="Rectangle 71"/>
          <p:cNvSpPr/>
          <p:nvPr/>
        </p:nvSpPr>
        <p:spPr>
          <a:xfrm>
            <a:off x="6981418" y="4811778"/>
            <a:ext cx="3509445" cy="108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3" name="Rectangle 72"/>
          <p:cNvSpPr/>
          <p:nvPr/>
        </p:nvSpPr>
        <p:spPr>
          <a:xfrm>
            <a:off x="5575134" y="4976331"/>
            <a:ext cx="5652000" cy="10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4" name="Rectangle 73"/>
          <p:cNvSpPr/>
          <p:nvPr/>
        </p:nvSpPr>
        <p:spPr>
          <a:xfrm>
            <a:off x="2305153" y="5140884"/>
            <a:ext cx="8922046" cy="10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1" name="TextBox 110"/>
          <p:cNvSpPr txBox="1"/>
          <p:nvPr/>
        </p:nvSpPr>
        <p:spPr>
          <a:xfrm>
            <a:off x="3108998" y="61745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Abuse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2" name="TextBox 111"/>
          <p:cNvSpPr txBox="1"/>
          <p:nvPr/>
        </p:nvSpPr>
        <p:spPr>
          <a:xfrm>
            <a:off x="3108998" y="75661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Client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3" name="TextBox 112"/>
          <p:cNvSpPr txBox="1"/>
          <p:nvPr/>
        </p:nvSpPr>
        <p:spPr>
          <a:xfrm>
            <a:off x="2536671" y="936520"/>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Court charges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4" name="TextBox 113"/>
          <p:cNvSpPr txBox="1"/>
          <p:nvPr/>
        </p:nvSpPr>
        <p:spPr>
          <a:xfrm>
            <a:off x="7708117" y="1109171"/>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Offenders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5" name="TextBox 114"/>
          <p:cNvSpPr txBox="1"/>
          <p:nvPr/>
        </p:nvSpPr>
        <p:spPr>
          <a:xfrm>
            <a:off x="9377115" y="127076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Victims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6" name="TextBox 115"/>
          <p:cNvSpPr txBox="1"/>
          <p:nvPr/>
        </p:nvSpPr>
        <p:spPr>
          <a:xfrm>
            <a:off x="1215625" y="1308079"/>
            <a:ext cx="220424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Sentencing and remand</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7" name="TextBox 116"/>
          <p:cNvSpPr txBox="1"/>
          <p:nvPr/>
        </p:nvSpPr>
        <p:spPr>
          <a:xfrm>
            <a:off x="4854861" y="1608990"/>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Social housing</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8" name="TextBox 117"/>
          <p:cNvSpPr txBox="1"/>
          <p:nvPr/>
        </p:nvSpPr>
        <p:spPr>
          <a:xfrm>
            <a:off x="2523160" y="1761711"/>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1</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19" name="TextBox 118"/>
          <p:cNvSpPr txBox="1"/>
          <p:nvPr/>
        </p:nvSpPr>
        <p:spPr>
          <a:xfrm>
            <a:off x="2523160" y="1926852"/>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2</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0" name="TextBox 119"/>
          <p:cNvSpPr txBox="1"/>
          <p:nvPr/>
        </p:nvSpPr>
        <p:spPr>
          <a:xfrm>
            <a:off x="2523160" y="209199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Benefits tier 3</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1" name="TextBox 120"/>
          <p:cNvSpPr txBox="1"/>
          <p:nvPr/>
        </p:nvSpPr>
        <p:spPr>
          <a:xfrm>
            <a:off x="2907487" y="226132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ACC injury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2" name="TextBox 121"/>
          <p:cNvSpPr txBox="1"/>
          <p:nvPr/>
        </p:nvSpPr>
        <p:spPr>
          <a:xfrm>
            <a:off x="6503940" y="2427545"/>
            <a:ext cx="2811592"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Early childhood education</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3" name="TextBox 122"/>
          <p:cNvSpPr txBox="1"/>
          <p:nvPr/>
        </p:nvSpPr>
        <p:spPr>
          <a:xfrm>
            <a:off x="2839739" y="2583061"/>
            <a:ext cx="337653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Primary and secondary schools enrolments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4" name="TextBox 123"/>
          <p:cNvSpPr txBox="1"/>
          <p:nvPr/>
        </p:nvSpPr>
        <p:spPr>
          <a:xfrm>
            <a:off x="3525560" y="275239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Student interventions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5" name="TextBox 124"/>
          <p:cNvSpPr txBox="1"/>
          <p:nvPr/>
        </p:nvSpPr>
        <p:spPr>
          <a:xfrm>
            <a:off x="5591502" y="290479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Industry training</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6" name="TextBox 125"/>
          <p:cNvSpPr txBox="1"/>
          <p:nvPr/>
        </p:nvSpPr>
        <p:spPr>
          <a:xfrm>
            <a:off x="4533121" y="308259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Tertiary enrolments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7" name="TextBox 126"/>
          <p:cNvSpPr txBox="1"/>
          <p:nvPr/>
        </p:nvSpPr>
        <p:spPr>
          <a:xfrm>
            <a:off x="5619182" y="324730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GMS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8" name="TextBox 127"/>
          <p:cNvSpPr txBox="1"/>
          <p:nvPr/>
        </p:nvSpPr>
        <p:spPr>
          <a:xfrm>
            <a:off x="5979201" y="3427496"/>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Lab claims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29" name="TextBox 128"/>
          <p:cNvSpPr txBox="1"/>
          <p:nvPr/>
        </p:nvSpPr>
        <p:spPr>
          <a:xfrm>
            <a:off x="4307936" y="3452897"/>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Cancer registrations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0" name="TextBox 129"/>
          <p:cNvSpPr txBox="1"/>
          <p:nvPr/>
        </p:nvSpPr>
        <p:spPr>
          <a:xfrm>
            <a:off x="1703740" y="3622956"/>
            <a:ext cx="2875558"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Chronic conditions/significant health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1" name="TextBox 130"/>
          <p:cNvSpPr txBox="1"/>
          <p:nvPr/>
        </p:nvSpPr>
        <p:spPr>
          <a:xfrm>
            <a:off x="7310168" y="391066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B4 school checks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2" name="TextBox 131"/>
          <p:cNvSpPr txBox="1"/>
          <p:nvPr/>
        </p:nvSpPr>
        <p:spPr>
          <a:xfrm>
            <a:off x="7502871" y="4070353"/>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PRIMHD</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3" name="TextBox 132"/>
          <p:cNvSpPr txBox="1"/>
          <p:nvPr/>
        </p:nvSpPr>
        <p:spPr>
          <a:xfrm>
            <a:off x="6155944" y="4236894"/>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Pharmaceuticals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4" name="TextBox 133"/>
          <p:cNvSpPr txBox="1"/>
          <p:nvPr/>
        </p:nvSpPr>
        <p:spPr>
          <a:xfrm>
            <a:off x="2347282" y="4274805"/>
            <a:ext cx="2393322"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Publically funded hospital discharges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5" name="TextBox 134"/>
          <p:cNvSpPr txBox="1"/>
          <p:nvPr/>
        </p:nvSpPr>
        <p:spPr>
          <a:xfrm>
            <a:off x="7348440" y="4572479"/>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NNPAC</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6" name="TextBox 135"/>
          <p:cNvSpPr txBox="1"/>
          <p:nvPr/>
        </p:nvSpPr>
        <p:spPr>
          <a:xfrm>
            <a:off x="5525164" y="4733428"/>
            <a:ext cx="1698391"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Immunisation register</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7" name="TextBox 136"/>
          <p:cNvSpPr txBox="1"/>
          <p:nvPr/>
        </p:nvSpPr>
        <p:spPr>
          <a:xfrm>
            <a:off x="5171511" y="4896479"/>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Tax</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8" name="TextBox 137"/>
          <p:cNvSpPr txBox="1"/>
          <p:nvPr/>
        </p:nvSpPr>
        <p:spPr>
          <a:xfrm>
            <a:off x="2237417" y="492232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Self harm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sp>
        <p:nvSpPr>
          <p:cNvPr id="139" name="TextBox 138"/>
          <p:cNvSpPr txBox="1"/>
          <p:nvPr/>
        </p:nvSpPr>
        <p:spPr>
          <a:xfrm>
            <a:off x="670977" y="5101265"/>
            <a:ext cx="1446086" cy="253916"/>
          </a:xfrm>
          <a:prstGeom prst="rect">
            <a:avLst/>
          </a:prstGeom>
          <a:noFill/>
        </p:spPr>
        <p:txBody>
          <a:bodyPr wrap="square" rtlCol="0">
            <a:spAutoFit/>
          </a:bodyPr>
          <a:lstStyle/>
          <a:p>
            <a:r>
              <a:rPr lang="en-NZ" sz="1050" dirty="0" smtClean="0">
                <a:latin typeface="Calibri" panose="020F0502020204030204" pitchFamily="34" charset="0"/>
                <a:ea typeface="Verdana" panose="020B0604030504040204" pitchFamily="34" charset="0"/>
                <a:cs typeface="Calibri" panose="020F0502020204030204" pitchFamily="34" charset="0"/>
              </a:rPr>
              <a:t>Mortality events</a:t>
            </a:r>
            <a:endParaRPr lang="en-NZ" sz="1050" dirty="0">
              <a:latin typeface="Calibri" panose="020F0502020204030204" pitchFamily="34" charset="0"/>
              <a:ea typeface="Verdana" panose="020B0604030504040204" pitchFamily="34" charset="0"/>
              <a:cs typeface="Calibri" panose="020F0502020204030204" pitchFamily="34" charset="0"/>
            </a:endParaRPr>
          </a:p>
        </p:txBody>
      </p:sp>
      <p:grpSp>
        <p:nvGrpSpPr>
          <p:cNvPr id="4" name="Group 3"/>
          <p:cNvGrpSpPr/>
          <p:nvPr/>
        </p:nvGrpSpPr>
        <p:grpSpPr>
          <a:xfrm>
            <a:off x="863600" y="6155559"/>
            <a:ext cx="9101086" cy="307777"/>
            <a:chOff x="863600" y="6155559"/>
            <a:chExt cx="9101086" cy="307777"/>
          </a:xfrm>
        </p:grpSpPr>
        <p:grpSp>
          <p:nvGrpSpPr>
            <p:cNvPr id="141" name="Group 140"/>
            <p:cNvGrpSpPr/>
            <p:nvPr/>
          </p:nvGrpSpPr>
          <p:grpSpPr>
            <a:xfrm>
              <a:off x="863600" y="6155559"/>
              <a:ext cx="734771" cy="307777"/>
              <a:chOff x="3349773" y="1337090"/>
              <a:chExt cx="731160" cy="307777"/>
            </a:xfrm>
          </p:grpSpPr>
          <p:sp>
            <p:nvSpPr>
              <p:cNvPr id="163" name="Rectangle 162"/>
              <p:cNvSpPr/>
              <p:nvPr/>
            </p:nvSpPr>
            <p:spPr>
              <a:xfrm>
                <a:off x="3349773" y="1400978"/>
                <a:ext cx="180000" cy="180000"/>
              </a:xfrm>
              <a:prstGeom prst="rect">
                <a:avLst/>
              </a:prstGeom>
              <a:solidFill>
                <a:srgbClr val="26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4" name="TextBox 163"/>
              <p:cNvSpPr txBox="1"/>
              <p:nvPr/>
            </p:nvSpPr>
            <p:spPr>
              <a:xfrm>
                <a:off x="3543298" y="1337090"/>
                <a:ext cx="537635"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CYF</a:t>
                </a:r>
                <a:endParaRPr lang="en-NZ" sz="1400" dirty="0">
                  <a:latin typeface="+mj-lt"/>
                  <a:ea typeface="Verdana" panose="020B0604030504040204" pitchFamily="34" charset="0"/>
                  <a:cs typeface="Verdana" panose="020B0604030504040204" pitchFamily="34" charset="0"/>
                </a:endParaRPr>
              </a:p>
            </p:txBody>
          </p:sp>
        </p:grpSp>
        <p:grpSp>
          <p:nvGrpSpPr>
            <p:cNvPr id="142" name="Group 141"/>
            <p:cNvGrpSpPr/>
            <p:nvPr/>
          </p:nvGrpSpPr>
          <p:grpSpPr>
            <a:xfrm>
              <a:off x="1637543" y="6155559"/>
              <a:ext cx="1015055" cy="307777"/>
              <a:chOff x="3349773" y="1971135"/>
              <a:chExt cx="1010067" cy="307777"/>
            </a:xfrm>
          </p:grpSpPr>
          <p:sp>
            <p:nvSpPr>
              <p:cNvPr id="161" name="Rectangle 160"/>
              <p:cNvSpPr/>
              <p:nvPr/>
            </p:nvSpPr>
            <p:spPr>
              <a:xfrm>
                <a:off x="3349773" y="2035023"/>
                <a:ext cx="180000" cy="180000"/>
              </a:xfrm>
              <a:prstGeom prst="rect">
                <a:avLst/>
              </a:prstGeom>
              <a:solidFill>
                <a:srgbClr val="A521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2" name="TextBox 161"/>
              <p:cNvSpPr txBox="1"/>
              <p:nvPr/>
            </p:nvSpPr>
            <p:spPr>
              <a:xfrm>
                <a:off x="3543298" y="1971135"/>
                <a:ext cx="816542"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Justice</a:t>
                </a:r>
                <a:endParaRPr lang="en-NZ" sz="1400" dirty="0">
                  <a:latin typeface="+mj-lt"/>
                  <a:ea typeface="Verdana" panose="020B0604030504040204" pitchFamily="34" charset="0"/>
                  <a:cs typeface="Verdana" panose="020B0604030504040204" pitchFamily="34" charset="0"/>
                </a:endParaRPr>
              </a:p>
            </p:txBody>
          </p:sp>
        </p:grpSp>
        <p:grpSp>
          <p:nvGrpSpPr>
            <p:cNvPr id="143" name="Group 142"/>
            <p:cNvGrpSpPr/>
            <p:nvPr/>
          </p:nvGrpSpPr>
          <p:grpSpPr>
            <a:xfrm>
              <a:off x="2691770" y="6155559"/>
              <a:ext cx="1446420" cy="307777"/>
              <a:chOff x="3349773" y="2571638"/>
              <a:chExt cx="1439312" cy="307777"/>
            </a:xfrm>
          </p:grpSpPr>
          <p:sp>
            <p:nvSpPr>
              <p:cNvPr id="159" name="Rectangle 158"/>
              <p:cNvSpPr/>
              <p:nvPr/>
            </p:nvSpPr>
            <p:spPr>
              <a:xfrm>
                <a:off x="3349773" y="2635526"/>
                <a:ext cx="180000" cy="180000"/>
              </a:xfrm>
              <a:prstGeom prst="rect">
                <a:avLst/>
              </a:prstGeom>
              <a:solidFill>
                <a:srgbClr val="315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60" name="TextBox 159"/>
              <p:cNvSpPr txBox="1"/>
              <p:nvPr/>
            </p:nvSpPr>
            <p:spPr>
              <a:xfrm>
                <a:off x="3543299" y="2571638"/>
                <a:ext cx="1245786"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MSD &amp; HNZ</a:t>
                </a:r>
                <a:endParaRPr lang="en-NZ" sz="1400" dirty="0">
                  <a:latin typeface="+mj-lt"/>
                  <a:ea typeface="Verdana" panose="020B0604030504040204" pitchFamily="34" charset="0"/>
                  <a:cs typeface="Verdana" panose="020B0604030504040204" pitchFamily="34" charset="0"/>
                </a:endParaRPr>
              </a:p>
            </p:txBody>
          </p:sp>
        </p:grpSp>
        <p:grpSp>
          <p:nvGrpSpPr>
            <p:cNvPr id="144" name="Group 143"/>
            <p:cNvGrpSpPr/>
            <p:nvPr/>
          </p:nvGrpSpPr>
          <p:grpSpPr>
            <a:xfrm>
              <a:off x="4177362" y="6155559"/>
              <a:ext cx="928530" cy="307777"/>
              <a:chOff x="3349773" y="3188912"/>
              <a:chExt cx="923967" cy="307777"/>
            </a:xfrm>
          </p:grpSpPr>
          <p:sp>
            <p:nvSpPr>
              <p:cNvPr id="157" name="Rectangle 156"/>
              <p:cNvSpPr/>
              <p:nvPr/>
            </p:nvSpPr>
            <p:spPr>
              <a:xfrm>
                <a:off x="3349773" y="3252800"/>
                <a:ext cx="180000" cy="180000"/>
              </a:xfrm>
              <a:prstGeom prst="rect">
                <a:avLst/>
              </a:prstGeom>
              <a:solidFill>
                <a:srgbClr val="F47C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8" name="TextBox 157"/>
              <p:cNvSpPr txBox="1"/>
              <p:nvPr/>
            </p:nvSpPr>
            <p:spPr>
              <a:xfrm>
                <a:off x="3543298" y="3188912"/>
                <a:ext cx="730442"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ACC</a:t>
                </a:r>
                <a:endParaRPr lang="en-NZ" sz="1400" dirty="0">
                  <a:latin typeface="+mj-lt"/>
                  <a:ea typeface="Verdana" panose="020B0604030504040204" pitchFamily="34" charset="0"/>
                  <a:cs typeface="Verdana" panose="020B0604030504040204" pitchFamily="34" charset="0"/>
                </a:endParaRPr>
              </a:p>
            </p:txBody>
          </p:sp>
        </p:grpSp>
        <p:grpSp>
          <p:nvGrpSpPr>
            <p:cNvPr id="145" name="Group 144"/>
            <p:cNvGrpSpPr/>
            <p:nvPr/>
          </p:nvGrpSpPr>
          <p:grpSpPr>
            <a:xfrm>
              <a:off x="5145064" y="6155559"/>
              <a:ext cx="1302048" cy="307777"/>
              <a:chOff x="3349773" y="3806186"/>
              <a:chExt cx="1295649" cy="307777"/>
            </a:xfrm>
          </p:grpSpPr>
          <p:sp>
            <p:nvSpPr>
              <p:cNvPr id="155" name="Rectangle 154"/>
              <p:cNvSpPr/>
              <p:nvPr/>
            </p:nvSpPr>
            <p:spPr>
              <a:xfrm>
                <a:off x="3349773" y="3870074"/>
                <a:ext cx="180000" cy="180000"/>
              </a:xfrm>
              <a:prstGeom prst="rect">
                <a:avLst/>
              </a:prstGeom>
              <a:solidFill>
                <a:srgbClr val="088D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6" name="TextBox 155"/>
              <p:cNvSpPr txBox="1"/>
              <p:nvPr/>
            </p:nvSpPr>
            <p:spPr>
              <a:xfrm>
                <a:off x="3543298" y="3806186"/>
                <a:ext cx="1102124"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Education</a:t>
                </a:r>
                <a:endParaRPr lang="en-NZ" sz="1400" dirty="0">
                  <a:latin typeface="+mj-lt"/>
                  <a:ea typeface="Verdana" panose="020B0604030504040204" pitchFamily="34" charset="0"/>
                  <a:cs typeface="Verdana" panose="020B0604030504040204" pitchFamily="34" charset="0"/>
                </a:endParaRPr>
              </a:p>
            </p:txBody>
          </p:sp>
        </p:grpSp>
        <p:grpSp>
          <p:nvGrpSpPr>
            <p:cNvPr id="146" name="Group 145"/>
            <p:cNvGrpSpPr/>
            <p:nvPr/>
          </p:nvGrpSpPr>
          <p:grpSpPr>
            <a:xfrm>
              <a:off x="6486284" y="6155559"/>
              <a:ext cx="999115" cy="307777"/>
              <a:chOff x="3349773" y="4423460"/>
              <a:chExt cx="994205" cy="307777"/>
            </a:xfrm>
          </p:grpSpPr>
          <p:sp>
            <p:nvSpPr>
              <p:cNvPr id="153" name="Rectangle 152"/>
              <p:cNvSpPr/>
              <p:nvPr/>
            </p:nvSpPr>
            <p:spPr>
              <a:xfrm>
                <a:off x="3349773" y="4487348"/>
                <a:ext cx="180000" cy="180000"/>
              </a:xfrm>
              <a:prstGeom prst="rect">
                <a:avLst/>
              </a:prstGeom>
              <a:solidFill>
                <a:srgbClr val="F1CB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4" name="TextBox 153"/>
              <p:cNvSpPr txBox="1"/>
              <p:nvPr/>
            </p:nvSpPr>
            <p:spPr>
              <a:xfrm>
                <a:off x="3543298" y="4423460"/>
                <a:ext cx="800680"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Health</a:t>
                </a:r>
                <a:endParaRPr lang="en-NZ" sz="1400" dirty="0">
                  <a:latin typeface="+mj-lt"/>
                  <a:ea typeface="Verdana" panose="020B0604030504040204" pitchFamily="34" charset="0"/>
                  <a:cs typeface="Verdana" panose="020B0604030504040204" pitchFamily="34" charset="0"/>
                </a:endParaRPr>
              </a:p>
            </p:txBody>
          </p:sp>
        </p:grpSp>
        <p:grpSp>
          <p:nvGrpSpPr>
            <p:cNvPr id="147" name="Group 146"/>
            <p:cNvGrpSpPr/>
            <p:nvPr/>
          </p:nvGrpSpPr>
          <p:grpSpPr>
            <a:xfrm>
              <a:off x="8310998" y="6155559"/>
              <a:ext cx="1653688" cy="307777"/>
              <a:chOff x="3349773" y="5444456"/>
              <a:chExt cx="1645561" cy="307777"/>
            </a:xfrm>
          </p:grpSpPr>
          <p:sp>
            <p:nvSpPr>
              <p:cNvPr id="151" name="Rectangle 150"/>
              <p:cNvSpPr/>
              <p:nvPr/>
            </p:nvSpPr>
            <p:spPr>
              <a:xfrm>
                <a:off x="3349773" y="5508344"/>
                <a:ext cx="180000" cy="1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2" name="TextBox 151"/>
              <p:cNvSpPr txBox="1"/>
              <p:nvPr/>
            </p:nvSpPr>
            <p:spPr>
              <a:xfrm>
                <a:off x="3543298" y="5444456"/>
                <a:ext cx="1452036"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Mixed agency</a:t>
                </a:r>
                <a:endParaRPr lang="en-NZ" sz="1400" dirty="0">
                  <a:latin typeface="+mj-lt"/>
                  <a:ea typeface="Verdana" panose="020B0604030504040204" pitchFamily="34" charset="0"/>
                  <a:cs typeface="Verdana" panose="020B0604030504040204" pitchFamily="34" charset="0"/>
                </a:endParaRPr>
              </a:p>
            </p:txBody>
          </p:sp>
        </p:grpSp>
        <p:grpSp>
          <p:nvGrpSpPr>
            <p:cNvPr id="148" name="Group 147"/>
            <p:cNvGrpSpPr/>
            <p:nvPr/>
          </p:nvGrpSpPr>
          <p:grpSpPr>
            <a:xfrm>
              <a:off x="7524571" y="6155559"/>
              <a:ext cx="747257" cy="307777"/>
              <a:chOff x="3349773" y="5040736"/>
              <a:chExt cx="743585" cy="307777"/>
            </a:xfrm>
          </p:grpSpPr>
          <p:sp>
            <p:nvSpPr>
              <p:cNvPr id="149" name="Rectangle 148"/>
              <p:cNvSpPr/>
              <p:nvPr/>
            </p:nvSpPr>
            <p:spPr>
              <a:xfrm>
                <a:off x="3349773" y="5104624"/>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400">
                  <a:latin typeface="+mj-lt"/>
                </a:endParaRPr>
              </a:p>
            </p:txBody>
          </p:sp>
          <p:sp>
            <p:nvSpPr>
              <p:cNvPr id="150" name="TextBox 149"/>
              <p:cNvSpPr txBox="1"/>
              <p:nvPr/>
            </p:nvSpPr>
            <p:spPr>
              <a:xfrm>
                <a:off x="3543298" y="5040736"/>
                <a:ext cx="550060" cy="307777"/>
              </a:xfrm>
              <a:prstGeom prst="rect">
                <a:avLst/>
              </a:prstGeom>
              <a:noFill/>
            </p:spPr>
            <p:txBody>
              <a:bodyPr wrap="square" rtlCol="0">
                <a:spAutoFit/>
              </a:bodyPr>
              <a:lstStyle/>
              <a:p>
                <a:r>
                  <a:rPr lang="en-NZ" sz="1400" dirty="0" smtClean="0">
                    <a:latin typeface="+mj-lt"/>
                    <a:ea typeface="Verdana" panose="020B0604030504040204" pitchFamily="34" charset="0"/>
                    <a:cs typeface="Verdana" panose="020B0604030504040204" pitchFamily="34" charset="0"/>
                  </a:rPr>
                  <a:t>IRD</a:t>
                </a:r>
                <a:endParaRPr lang="en-NZ" sz="1400" dirty="0">
                  <a:latin typeface="+mj-lt"/>
                  <a:ea typeface="Verdana" panose="020B0604030504040204" pitchFamily="34" charset="0"/>
                  <a:cs typeface="Verdana" panose="020B0604030504040204" pitchFamily="34" charset="0"/>
                </a:endParaRPr>
              </a:p>
            </p:txBody>
          </p:sp>
        </p:grpSp>
      </p:grpSp>
    </p:spTree>
    <p:extLst>
      <p:ext uri="{BB962C8B-B14F-4D97-AF65-F5344CB8AC3E}">
        <p14:creationId xmlns:p14="http://schemas.microsoft.com/office/powerpoint/2010/main" val="3269034"/>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5095</TotalTime>
  <Words>178</Words>
  <Application>Microsoft Office PowerPoint</Application>
  <PresentationFormat>Custom</PresentationFormat>
  <Paragraphs>96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NZ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lastModifiedBy>Simon Anastasiadis</cp:lastModifiedBy>
  <cp:revision>220</cp:revision>
  <cp:lastPrinted>2016-05-01T23:37:16Z</cp:lastPrinted>
  <dcterms:created xsi:type="dcterms:W3CDTF">2016-04-18T03:19:15Z</dcterms:created>
  <dcterms:modified xsi:type="dcterms:W3CDTF">2019-02-25T03:39:45Z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A10378667</vt:lpwstr>
  </property>
  <property fmtid="{D5CDD505-2E9C-101B-9397-08002B2CF9AE}" pid="4" name="Objective-Title">
    <vt:lpwstr>Template - SIA PowerPoint presentation (3)</vt:lpwstr>
  </property>
  <property fmtid="{D5CDD505-2E9C-101B-9397-08002B2CF9AE}" pid="5" name="Objective-Comment">
    <vt:lpwstr/>
  </property>
  <property fmtid="{D5CDD505-2E9C-101B-9397-08002B2CF9AE}" pid="6" name="Objective-CreationStamp">
    <vt:filetime>2018-04-05T03:49:04Z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2018-04-05T03:49:12Z</vt:filetime>
  </property>
  <property fmtid="{D5CDD505-2E9C-101B-9397-08002B2CF9AE}" pid="10" name="Objective-ModificationStamp">
    <vt:filetime>2018-04-05T03:49:12Z</vt:filetime>
  </property>
  <property fmtid="{D5CDD505-2E9C-101B-9397-08002B2CF9AE}" pid="11" name="Objective-Owner">
    <vt:lpwstr>Sara Phillips</vt:lpwstr>
  </property>
  <property fmtid="{D5CDD505-2E9C-101B-9397-08002B2CF9AE}" pid="12" name="Objective-Path">
    <vt:lpwstr>Global Folder:MSD INFORMATION REPOSITORY:Strategic Social Policy:Broad Cross Sector Frameworks &amp; Strategies:Addressing Cross Agency Social Issues:Social Sector Investment Change Programme:Social Investment Unit:Work Stream: Corporate:Communications Manage</vt:lpwstr>
  </property>
  <property fmtid="{D5CDD505-2E9C-101B-9397-08002B2CF9AE}" pid="13" name="Objective-Parent">
    <vt:lpwstr>Templates - SIA</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SP/BC/17///02/16-25958</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ies>
</file>