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16"/>
  </p:notesMasterIdLst>
  <p:handoutMasterIdLst>
    <p:handoutMasterId r:id="rId17"/>
  </p:handoutMasterIdLst>
  <p:sldIdLst>
    <p:sldId id="487" r:id="rId2"/>
    <p:sldId id="489" r:id="rId3"/>
    <p:sldId id="490" r:id="rId4"/>
    <p:sldId id="492" r:id="rId5"/>
    <p:sldId id="486" r:id="rId6"/>
    <p:sldId id="488" r:id="rId7"/>
    <p:sldId id="491" r:id="rId8"/>
    <p:sldId id="464" r:id="rId9"/>
    <p:sldId id="475" r:id="rId10"/>
    <p:sldId id="476" r:id="rId11"/>
    <p:sldId id="477" r:id="rId12"/>
    <p:sldId id="480" r:id="rId13"/>
    <p:sldId id="481" r:id="rId14"/>
    <p:sldId id="482" r:id="rId15"/>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5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5179" autoAdjust="0"/>
  </p:normalViewPr>
  <p:slideViewPr>
    <p:cSldViewPr snapToGrid="0" snapToObjects="1">
      <p:cViewPr varScale="1">
        <p:scale>
          <a:sx n="70" d="100"/>
          <a:sy n="70" d="100"/>
        </p:scale>
        <p:origin x="372" y="72"/>
      </p:cViewPr>
      <p:guideLst>
        <p:guide orient="horz" pos="2183"/>
        <p:guide pos="2857"/>
      </p:guideLst>
    </p:cSldViewPr>
  </p:slideViewPr>
  <p:outlineViewPr>
    <p:cViewPr>
      <p:scale>
        <a:sx n="33" d="100"/>
        <a:sy n="33" d="100"/>
      </p:scale>
      <p:origin x="0" y="-114"/>
    </p:cViewPr>
  </p:outlineViewPr>
  <p:notesTextViewPr>
    <p:cViewPr>
      <p:scale>
        <a:sx n="3" d="2"/>
        <a:sy n="3" d="2"/>
      </p:scale>
      <p:origin x="0" y="0"/>
    </p:cViewPr>
  </p:notesTextViewPr>
  <p:sorterViewPr>
    <p:cViewPr varScale="1">
      <p:scale>
        <a:sx n="1" d="1"/>
        <a:sy n="1" d="1"/>
      </p:scale>
      <p:origin x="0" y="-4584"/>
    </p:cViewPr>
  </p:sorterViewPr>
  <p:notesViewPr>
    <p:cSldViewPr snapToGrid="0" snapToObjects="1">
      <p:cViewPr varScale="1">
        <p:scale>
          <a:sx n="47" d="100"/>
          <a:sy n="47" d="100"/>
        </p:scale>
        <p:origin x="156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2E82EF-69D7-407C-A4ED-EE0E1C0B1D92}" type="doc">
      <dgm:prSet loTypeId="urn:microsoft.com/office/officeart/2005/8/layout/architecture" loCatId="relationship" qsTypeId="urn:microsoft.com/office/officeart/2005/8/quickstyle/simple1" qsCatId="simple" csTypeId="urn:microsoft.com/office/officeart/2005/8/colors/accent1_2" csCatId="accent1" phldr="1"/>
      <dgm:spPr/>
      <dgm:t>
        <a:bodyPr/>
        <a:lstStyle/>
        <a:p>
          <a:endParaRPr lang="en-NZ"/>
        </a:p>
      </dgm:t>
    </dgm:pt>
    <dgm:pt modelId="{19ED2BE5-2D99-46AC-83D8-6B6FBB4A2EC0}">
      <dgm:prSet phldrT="[Text]"/>
      <dgm:spPr/>
      <dgm:t>
        <a:bodyPr/>
        <a:lstStyle/>
        <a:p>
          <a:r>
            <a:rPr lang="en-NZ" dirty="0" smtClean="0"/>
            <a:t>Data Quality Enhancement Strategy</a:t>
          </a:r>
          <a:endParaRPr lang="en-NZ" dirty="0"/>
        </a:p>
      </dgm:t>
    </dgm:pt>
    <dgm:pt modelId="{BBC0DAD5-8B1C-4E26-9946-EEDAA82500D5}" type="parTrans" cxnId="{B4984299-8ABD-4901-B487-E70525F4EC6C}">
      <dgm:prSet/>
      <dgm:spPr/>
      <dgm:t>
        <a:bodyPr/>
        <a:lstStyle/>
        <a:p>
          <a:endParaRPr lang="en-NZ"/>
        </a:p>
      </dgm:t>
    </dgm:pt>
    <dgm:pt modelId="{D8D06E43-4D1B-480C-9B9D-6ED9DE2C6686}" type="sibTrans" cxnId="{B4984299-8ABD-4901-B487-E70525F4EC6C}">
      <dgm:prSet/>
      <dgm:spPr/>
      <dgm:t>
        <a:bodyPr/>
        <a:lstStyle/>
        <a:p>
          <a:endParaRPr lang="en-NZ"/>
        </a:p>
      </dgm:t>
    </dgm:pt>
    <dgm:pt modelId="{5CF68155-9C34-4F4C-B1DD-85BC03AA6955}">
      <dgm:prSet phldrT="[Text]"/>
      <dgm:spPr/>
      <dgm:t>
        <a:bodyPr/>
        <a:lstStyle/>
        <a:p>
          <a:r>
            <a:rPr lang="en-NZ" dirty="0" smtClean="0"/>
            <a:t>Enhancing Insights</a:t>
          </a:r>
          <a:endParaRPr lang="en-NZ" dirty="0"/>
        </a:p>
      </dgm:t>
    </dgm:pt>
    <dgm:pt modelId="{5C4E1491-0E43-49B9-9239-676833CED0B8}" type="parTrans" cxnId="{DD098C8D-C3BE-4A10-8325-EF1D152E8A6D}">
      <dgm:prSet/>
      <dgm:spPr/>
      <dgm:t>
        <a:bodyPr/>
        <a:lstStyle/>
        <a:p>
          <a:endParaRPr lang="en-NZ"/>
        </a:p>
      </dgm:t>
    </dgm:pt>
    <dgm:pt modelId="{C716F387-933A-4CCC-9D7F-4A52FF9B956C}" type="sibTrans" cxnId="{DD098C8D-C3BE-4A10-8325-EF1D152E8A6D}">
      <dgm:prSet/>
      <dgm:spPr/>
      <dgm:t>
        <a:bodyPr/>
        <a:lstStyle/>
        <a:p>
          <a:endParaRPr lang="en-NZ"/>
        </a:p>
      </dgm:t>
    </dgm:pt>
    <dgm:pt modelId="{03CC9A1C-5B26-4FBE-A688-5730423058CC}">
      <dgm:prSet/>
      <dgm:spPr/>
      <dgm:t>
        <a:bodyPr/>
        <a:lstStyle/>
        <a:p>
          <a:r>
            <a:rPr lang="en-NZ" dirty="0" smtClean="0"/>
            <a:t>Enhancing Skills</a:t>
          </a:r>
          <a:endParaRPr lang="en-NZ" dirty="0"/>
        </a:p>
      </dgm:t>
    </dgm:pt>
    <dgm:pt modelId="{B9D5BD90-7E4A-4D0B-B9AD-65FE3AF28615}" type="parTrans" cxnId="{BA57CA6E-A02B-416D-80FE-18E938C4A627}">
      <dgm:prSet/>
      <dgm:spPr/>
      <dgm:t>
        <a:bodyPr/>
        <a:lstStyle/>
        <a:p>
          <a:endParaRPr lang="en-NZ"/>
        </a:p>
      </dgm:t>
    </dgm:pt>
    <dgm:pt modelId="{74AC2919-FE69-4051-868A-64D09951B68E}" type="sibTrans" cxnId="{BA57CA6E-A02B-416D-80FE-18E938C4A627}">
      <dgm:prSet/>
      <dgm:spPr/>
      <dgm:t>
        <a:bodyPr/>
        <a:lstStyle/>
        <a:p>
          <a:endParaRPr lang="en-NZ"/>
        </a:p>
      </dgm:t>
    </dgm:pt>
    <dgm:pt modelId="{5143832C-9098-48A7-8F5C-3E4AB86A1B54}">
      <dgm:prSet/>
      <dgm:spPr/>
      <dgm:t>
        <a:bodyPr/>
        <a:lstStyle/>
        <a:p>
          <a:r>
            <a:rPr lang="en-NZ" dirty="0" smtClean="0"/>
            <a:t>Enhancing Systems</a:t>
          </a:r>
          <a:endParaRPr lang="en-NZ" dirty="0"/>
        </a:p>
      </dgm:t>
    </dgm:pt>
    <dgm:pt modelId="{1EAD5215-1A1D-41CA-A7A0-2820667586C1}" type="parTrans" cxnId="{DBD9E798-B4AF-4BBA-BACE-6288737B23D2}">
      <dgm:prSet/>
      <dgm:spPr/>
      <dgm:t>
        <a:bodyPr/>
        <a:lstStyle/>
        <a:p>
          <a:endParaRPr lang="en-NZ"/>
        </a:p>
      </dgm:t>
    </dgm:pt>
    <dgm:pt modelId="{78E754A4-9C16-4DC0-A5B0-C45C1C084BB4}" type="sibTrans" cxnId="{DBD9E798-B4AF-4BBA-BACE-6288737B23D2}">
      <dgm:prSet/>
      <dgm:spPr/>
      <dgm:t>
        <a:bodyPr/>
        <a:lstStyle/>
        <a:p>
          <a:endParaRPr lang="en-NZ"/>
        </a:p>
      </dgm:t>
    </dgm:pt>
    <dgm:pt modelId="{83BAD160-2506-416D-B5A6-DBF63666A2DC}" type="pres">
      <dgm:prSet presAssocID="{9A2E82EF-69D7-407C-A4ED-EE0E1C0B1D92}" presName="Name0" presStyleCnt="0">
        <dgm:presLayoutVars>
          <dgm:chPref val="1"/>
          <dgm:dir/>
          <dgm:animOne val="branch"/>
          <dgm:animLvl val="lvl"/>
          <dgm:resizeHandles/>
        </dgm:presLayoutVars>
      </dgm:prSet>
      <dgm:spPr/>
      <dgm:t>
        <a:bodyPr/>
        <a:lstStyle/>
        <a:p>
          <a:endParaRPr lang="en-NZ"/>
        </a:p>
      </dgm:t>
    </dgm:pt>
    <dgm:pt modelId="{B053C3C9-7D74-469B-827F-3F72910CD67D}" type="pres">
      <dgm:prSet presAssocID="{19ED2BE5-2D99-46AC-83D8-6B6FBB4A2EC0}" presName="vertOne" presStyleCnt="0"/>
      <dgm:spPr/>
    </dgm:pt>
    <dgm:pt modelId="{80611653-8098-4E4B-9174-966AA0EEAC00}" type="pres">
      <dgm:prSet presAssocID="{19ED2BE5-2D99-46AC-83D8-6B6FBB4A2EC0}" presName="txOne" presStyleLbl="node0" presStyleIdx="0" presStyleCnt="1" custScaleY="41350" custLinFactY="-56624" custLinFactNeighborX="3211" custLinFactNeighborY="-100000">
        <dgm:presLayoutVars>
          <dgm:chPref val="3"/>
        </dgm:presLayoutVars>
      </dgm:prSet>
      <dgm:spPr/>
      <dgm:t>
        <a:bodyPr/>
        <a:lstStyle/>
        <a:p>
          <a:endParaRPr lang="en-NZ"/>
        </a:p>
      </dgm:t>
    </dgm:pt>
    <dgm:pt modelId="{0CC9FFE2-5909-4038-8279-A2CF9FFA1D95}" type="pres">
      <dgm:prSet presAssocID="{19ED2BE5-2D99-46AC-83D8-6B6FBB4A2EC0}" presName="parTransOne" presStyleCnt="0"/>
      <dgm:spPr/>
    </dgm:pt>
    <dgm:pt modelId="{432CD89B-8E02-470A-9259-E2D5285FE1C9}" type="pres">
      <dgm:prSet presAssocID="{19ED2BE5-2D99-46AC-83D8-6B6FBB4A2EC0}" presName="horzOne" presStyleCnt="0"/>
      <dgm:spPr/>
    </dgm:pt>
    <dgm:pt modelId="{25630F4D-A6DB-4587-ADFE-B91D974EA5D2}" type="pres">
      <dgm:prSet presAssocID="{5CF68155-9C34-4F4C-B1DD-85BC03AA6955}" presName="vertTwo" presStyleCnt="0"/>
      <dgm:spPr/>
    </dgm:pt>
    <dgm:pt modelId="{1EEF0C7D-E759-4139-9F07-27E49A267634}" type="pres">
      <dgm:prSet presAssocID="{5CF68155-9C34-4F4C-B1DD-85BC03AA6955}" presName="txTwo" presStyleLbl="node2" presStyleIdx="0" presStyleCnt="3" custScaleX="42236" custScaleY="22130" custLinFactNeighborX="479" custLinFactNeighborY="28554">
        <dgm:presLayoutVars>
          <dgm:chPref val="3"/>
        </dgm:presLayoutVars>
      </dgm:prSet>
      <dgm:spPr/>
      <dgm:t>
        <a:bodyPr/>
        <a:lstStyle/>
        <a:p>
          <a:endParaRPr lang="en-NZ"/>
        </a:p>
      </dgm:t>
    </dgm:pt>
    <dgm:pt modelId="{2666DDED-E3A3-491C-896D-9971DE417961}" type="pres">
      <dgm:prSet presAssocID="{5CF68155-9C34-4F4C-B1DD-85BC03AA6955}" presName="horzTwo" presStyleCnt="0"/>
      <dgm:spPr/>
    </dgm:pt>
    <dgm:pt modelId="{BBD2A3E4-7E54-49F0-BC5F-4B2B75715E32}" type="pres">
      <dgm:prSet presAssocID="{C716F387-933A-4CCC-9D7F-4A52FF9B956C}" presName="sibSpaceTwo" presStyleCnt="0"/>
      <dgm:spPr/>
    </dgm:pt>
    <dgm:pt modelId="{F389A717-295C-4ED0-AFDA-1398F2DB3D5F}" type="pres">
      <dgm:prSet presAssocID="{03CC9A1C-5B26-4FBE-A688-5730423058CC}" presName="vertTwo" presStyleCnt="0"/>
      <dgm:spPr/>
    </dgm:pt>
    <dgm:pt modelId="{BB30A485-0DE1-4092-A3B6-94CE60079B1E}" type="pres">
      <dgm:prSet presAssocID="{03CC9A1C-5B26-4FBE-A688-5730423058CC}" presName="txTwo" presStyleLbl="node2" presStyleIdx="1" presStyleCnt="3" custScaleX="41675" custScaleY="22172" custLinFactNeighborX="-382" custLinFactNeighborY="28450">
        <dgm:presLayoutVars>
          <dgm:chPref val="3"/>
        </dgm:presLayoutVars>
      </dgm:prSet>
      <dgm:spPr/>
      <dgm:t>
        <a:bodyPr/>
        <a:lstStyle/>
        <a:p>
          <a:endParaRPr lang="en-NZ"/>
        </a:p>
      </dgm:t>
    </dgm:pt>
    <dgm:pt modelId="{8352AC87-6B2E-45FA-9C31-33EF4D39BD23}" type="pres">
      <dgm:prSet presAssocID="{03CC9A1C-5B26-4FBE-A688-5730423058CC}" presName="horzTwo" presStyleCnt="0"/>
      <dgm:spPr/>
    </dgm:pt>
    <dgm:pt modelId="{6168CB01-FEB2-44B1-BA91-2ACA03D6E495}" type="pres">
      <dgm:prSet presAssocID="{74AC2919-FE69-4051-868A-64D09951B68E}" presName="sibSpaceTwo" presStyleCnt="0"/>
      <dgm:spPr/>
    </dgm:pt>
    <dgm:pt modelId="{937A881D-295A-49CA-846B-004CD191B50F}" type="pres">
      <dgm:prSet presAssocID="{5143832C-9098-48A7-8F5C-3E4AB86A1B54}" presName="vertTwo" presStyleCnt="0"/>
      <dgm:spPr/>
    </dgm:pt>
    <dgm:pt modelId="{A8E09D93-56D6-42D6-9312-FE4DB73DDDC9}" type="pres">
      <dgm:prSet presAssocID="{5143832C-9098-48A7-8F5C-3E4AB86A1B54}" presName="txTwo" presStyleLbl="node2" presStyleIdx="2" presStyleCnt="3" custScaleX="41472" custScaleY="21567" custLinFactNeighborX="-1243" custLinFactNeighborY="27925">
        <dgm:presLayoutVars>
          <dgm:chPref val="3"/>
        </dgm:presLayoutVars>
      </dgm:prSet>
      <dgm:spPr/>
      <dgm:t>
        <a:bodyPr/>
        <a:lstStyle/>
        <a:p>
          <a:endParaRPr lang="en-NZ"/>
        </a:p>
      </dgm:t>
    </dgm:pt>
    <dgm:pt modelId="{828D846F-9EA4-4892-AB85-22588385CAA2}" type="pres">
      <dgm:prSet presAssocID="{5143832C-9098-48A7-8F5C-3E4AB86A1B54}" presName="horzTwo" presStyleCnt="0"/>
      <dgm:spPr/>
    </dgm:pt>
  </dgm:ptLst>
  <dgm:cxnLst>
    <dgm:cxn modelId="{B4984299-8ABD-4901-B487-E70525F4EC6C}" srcId="{9A2E82EF-69D7-407C-A4ED-EE0E1C0B1D92}" destId="{19ED2BE5-2D99-46AC-83D8-6B6FBB4A2EC0}" srcOrd="0" destOrd="0" parTransId="{BBC0DAD5-8B1C-4E26-9946-EEDAA82500D5}" sibTransId="{D8D06E43-4D1B-480C-9B9D-6ED9DE2C6686}"/>
    <dgm:cxn modelId="{DBD9E798-B4AF-4BBA-BACE-6288737B23D2}" srcId="{19ED2BE5-2D99-46AC-83D8-6B6FBB4A2EC0}" destId="{5143832C-9098-48A7-8F5C-3E4AB86A1B54}" srcOrd="2" destOrd="0" parTransId="{1EAD5215-1A1D-41CA-A7A0-2820667586C1}" sibTransId="{78E754A4-9C16-4DC0-A5B0-C45C1C084BB4}"/>
    <dgm:cxn modelId="{EEED23DB-2C36-483B-B1D8-8E7C6492B5B4}" type="presOf" srcId="{5CF68155-9C34-4F4C-B1DD-85BC03AA6955}" destId="{1EEF0C7D-E759-4139-9F07-27E49A267634}" srcOrd="0" destOrd="0" presId="urn:microsoft.com/office/officeart/2005/8/layout/architecture"/>
    <dgm:cxn modelId="{087D57B3-6286-4E62-B06E-50BFE05BA7C0}" type="presOf" srcId="{5143832C-9098-48A7-8F5C-3E4AB86A1B54}" destId="{A8E09D93-56D6-42D6-9312-FE4DB73DDDC9}" srcOrd="0" destOrd="0" presId="urn:microsoft.com/office/officeart/2005/8/layout/architecture"/>
    <dgm:cxn modelId="{DD098C8D-C3BE-4A10-8325-EF1D152E8A6D}" srcId="{19ED2BE5-2D99-46AC-83D8-6B6FBB4A2EC0}" destId="{5CF68155-9C34-4F4C-B1DD-85BC03AA6955}" srcOrd="0" destOrd="0" parTransId="{5C4E1491-0E43-49B9-9239-676833CED0B8}" sibTransId="{C716F387-933A-4CCC-9D7F-4A52FF9B956C}"/>
    <dgm:cxn modelId="{F94C8177-4D2F-4F78-A0CF-3BA9E3AA8070}" type="presOf" srcId="{19ED2BE5-2D99-46AC-83D8-6B6FBB4A2EC0}" destId="{80611653-8098-4E4B-9174-966AA0EEAC00}" srcOrd="0" destOrd="0" presId="urn:microsoft.com/office/officeart/2005/8/layout/architecture"/>
    <dgm:cxn modelId="{842A1967-B0CF-49E3-ABCC-4272396960ED}" type="presOf" srcId="{9A2E82EF-69D7-407C-A4ED-EE0E1C0B1D92}" destId="{83BAD160-2506-416D-B5A6-DBF63666A2DC}" srcOrd="0" destOrd="0" presId="urn:microsoft.com/office/officeart/2005/8/layout/architecture"/>
    <dgm:cxn modelId="{BA57CA6E-A02B-416D-80FE-18E938C4A627}" srcId="{19ED2BE5-2D99-46AC-83D8-6B6FBB4A2EC0}" destId="{03CC9A1C-5B26-4FBE-A688-5730423058CC}" srcOrd="1" destOrd="0" parTransId="{B9D5BD90-7E4A-4D0B-B9AD-65FE3AF28615}" sibTransId="{74AC2919-FE69-4051-868A-64D09951B68E}"/>
    <dgm:cxn modelId="{EBFD0C3D-974C-477E-8164-0A1FFB291114}" type="presOf" srcId="{03CC9A1C-5B26-4FBE-A688-5730423058CC}" destId="{BB30A485-0DE1-4092-A3B6-94CE60079B1E}" srcOrd="0" destOrd="0" presId="urn:microsoft.com/office/officeart/2005/8/layout/architecture"/>
    <dgm:cxn modelId="{113498EC-31B5-4C18-93B5-1B59A73E0463}" type="presParOf" srcId="{83BAD160-2506-416D-B5A6-DBF63666A2DC}" destId="{B053C3C9-7D74-469B-827F-3F72910CD67D}" srcOrd="0" destOrd="0" presId="urn:microsoft.com/office/officeart/2005/8/layout/architecture"/>
    <dgm:cxn modelId="{F62E8C52-267F-4DB1-A4FD-5E8B75FC5007}" type="presParOf" srcId="{B053C3C9-7D74-469B-827F-3F72910CD67D}" destId="{80611653-8098-4E4B-9174-966AA0EEAC00}" srcOrd="0" destOrd="0" presId="urn:microsoft.com/office/officeart/2005/8/layout/architecture"/>
    <dgm:cxn modelId="{709F333B-D1C5-4294-BFE2-2693B3499B96}" type="presParOf" srcId="{B053C3C9-7D74-469B-827F-3F72910CD67D}" destId="{0CC9FFE2-5909-4038-8279-A2CF9FFA1D95}" srcOrd="1" destOrd="0" presId="urn:microsoft.com/office/officeart/2005/8/layout/architecture"/>
    <dgm:cxn modelId="{A40E028D-F221-4B73-9400-011275017585}" type="presParOf" srcId="{B053C3C9-7D74-469B-827F-3F72910CD67D}" destId="{432CD89B-8E02-470A-9259-E2D5285FE1C9}" srcOrd="2" destOrd="0" presId="urn:microsoft.com/office/officeart/2005/8/layout/architecture"/>
    <dgm:cxn modelId="{2E16E432-4B95-4103-9BFA-9A507438E010}" type="presParOf" srcId="{432CD89B-8E02-470A-9259-E2D5285FE1C9}" destId="{25630F4D-A6DB-4587-ADFE-B91D974EA5D2}" srcOrd="0" destOrd="0" presId="urn:microsoft.com/office/officeart/2005/8/layout/architecture"/>
    <dgm:cxn modelId="{0AE4F297-E54B-46C3-ABD7-1CAFAF66C47A}" type="presParOf" srcId="{25630F4D-A6DB-4587-ADFE-B91D974EA5D2}" destId="{1EEF0C7D-E759-4139-9F07-27E49A267634}" srcOrd="0" destOrd="0" presId="urn:microsoft.com/office/officeart/2005/8/layout/architecture"/>
    <dgm:cxn modelId="{5252003D-F608-4A56-A5E0-6B1192F856D6}" type="presParOf" srcId="{25630F4D-A6DB-4587-ADFE-B91D974EA5D2}" destId="{2666DDED-E3A3-491C-896D-9971DE417961}" srcOrd="1" destOrd="0" presId="urn:microsoft.com/office/officeart/2005/8/layout/architecture"/>
    <dgm:cxn modelId="{4FCADD58-F74E-4F5D-BCD9-6C99B08A0394}" type="presParOf" srcId="{432CD89B-8E02-470A-9259-E2D5285FE1C9}" destId="{BBD2A3E4-7E54-49F0-BC5F-4B2B75715E32}" srcOrd="1" destOrd="0" presId="urn:microsoft.com/office/officeart/2005/8/layout/architecture"/>
    <dgm:cxn modelId="{4E8956C4-DA26-4FC0-9FF8-1080B6FBBABE}" type="presParOf" srcId="{432CD89B-8E02-470A-9259-E2D5285FE1C9}" destId="{F389A717-295C-4ED0-AFDA-1398F2DB3D5F}" srcOrd="2" destOrd="0" presId="urn:microsoft.com/office/officeart/2005/8/layout/architecture"/>
    <dgm:cxn modelId="{8A1F2222-1E0F-4504-97FA-DFBFFE0F11AF}" type="presParOf" srcId="{F389A717-295C-4ED0-AFDA-1398F2DB3D5F}" destId="{BB30A485-0DE1-4092-A3B6-94CE60079B1E}" srcOrd="0" destOrd="0" presId="urn:microsoft.com/office/officeart/2005/8/layout/architecture"/>
    <dgm:cxn modelId="{C2CF3378-375B-4CB9-8C77-4A473F160D51}" type="presParOf" srcId="{F389A717-295C-4ED0-AFDA-1398F2DB3D5F}" destId="{8352AC87-6B2E-45FA-9C31-33EF4D39BD23}" srcOrd="1" destOrd="0" presId="urn:microsoft.com/office/officeart/2005/8/layout/architecture"/>
    <dgm:cxn modelId="{EA61B5EE-D036-4636-9B02-14C60B3E4E3A}" type="presParOf" srcId="{432CD89B-8E02-470A-9259-E2D5285FE1C9}" destId="{6168CB01-FEB2-44B1-BA91-2ACA03D6E495}" srcOrd="3" destOrd="0" presId="urn:microsoft.com/office/officeart/2005/8/layout/architecture"/>
    <dgm:cxn modelId="{82AD9C48-185A-469F-A336-CB74411F353A}" type="presParOf" srcId="{432CD89B-8E02-470A-9259-E2D5285FE1C9}" destId="{937A881D-295A-49CA-846B-004CD191B50F}" srcOrd="4" destOrd="0" presId="urn:microsoft.com/office/officeart/2005/8/layout/architecture"/>
    <dgm:cxn modelId="{CACB56D2-9650-4E80-9C3E-55EBE0B8327A}" type="presParOf" srcId="{937A881D-295A-49CA-846B-004CD191B50F}" destId="{A8E09D93-56D6-42D6-9312-FE4DB73DDDC9}" srcOrd="0" destOrd="0" presId="urn:microsoft.com/office/officeart/2005/8/layout/architecture"/>
    <dgm:cxn modelId="{C54511A8-EAC6-4B69-B743-4EF32DE4CE0D}" type="presParOf" srcId="{937A881D-295A-49CA-846B-004CD191B50F}" destId="{828D846F-9EA4-4892-AB85-22588385CAA2}"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F6BB958F-53EB-4963-9993-81DB3BE79C19}" type="datetimeFigureOut">
              <a:rPr lang="en-NZ" smtClean="0"/>
              <a:t>25/11/2016</a:t>
            </a:fld>
            <a:endParaRPr lang="en-NZ" dirty="0"/>
          </a:p>
        </p:txBody>
      </p:sp>
      <p:sp>
        <p:nvSpPr>
          <p:cNvPr id="4" name="Footer Placeholder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dirty="0"/>
          </a:p>
        </p:txBody>
      </p:sp>
      <p:sp>
        <p:nvSpPr>
          <p:cNvPr id="5" name="Slide Number Placeholder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446480D8-5330-48B7-A150-B4286BC7108A}" type="slidenum">
              <a:rPr lang="en-NZ" smtClean="0"/>
              <a:t>‹#›</a:t>
            </a:fld>
            <a:endParaRPr lang="en-NZ" dirty="0"/>
          </a:p>
        </p:txBody>
      </p:sp>
    </p:spTree>
    <p:extLst>
      <p:ext uri="{BB962C8B-B14F-4D97-AF65-F5344CB8AC3E}">
        <p14:creationId xmlns:p14="http://schemas.microsoft.com/office/powerpoint/2010/main" val="2138373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7272FFA-9223-4AE0-A023-232655F2DB0E}" type="datetimeFigureOut">
              <a:rPr lang="en-NZ" smtClean="0"/>
              <a:t>25/11/2016</a:t>
            </a:fld>
            <a:endParaRPr lang="en-NZ" dirty="0"/>
          </a:p>
        </p:txBody>
      </p:sp>
      <p:sp>
        <p:nvSpPr>
          <p:cNvPr id="4" name="Slide Image Placeholder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5900235-533F-4AA7-8787-B6BB12A7F471}" type="slidenum">
              <a:rPr lang="en-NZ" smtClean="0"/>
              <a:t>‹#›</a:t>
            </a:fld>
            <a:endParaRPr lang="en-NZ" dirty="0"/>
          </a:p>
        </p:txBody>
      </p:sp>
    </p:spTree>
    <p:extLst>
      <p:ext uri="{BB962C8B-B14F-4D97-AF65-F5344CB8AC3E}">
        <p14:creationId xmlns:p14="http://schemas.microsoft.com/office/powerpoint/2010/main" val="1715608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15900235-533F-4AA7-8787-B6BB12A7F471}" type="slidenum">
              <a:rPr lang="en-NZ" smtClean="0"/>
              <a:t>8</a:t>
            </a:fld>
            <a:endParaRPr lang="en-NZ" dirty="0"/>
          </a:p>
        </p:txBody>
      </p:sp>
    </p:spTree>
    <p:extLst>
      <p:ext uri="{BB962C8B-B14F-4D97-AF65-F5344CB8AC3E}">
        <p14:creationId xmlns:p14="http://schemas.microsoft.com/office/powerpoint/2010/main" val="3058634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NZ" sz="1400" b="1" baseline="0" dirty="0"/>
              <a:t>The first set of3  indicators measures financial literacy and the movement to reduce debt. </a:t>
            </a:r>
          </a:p>
          <a:p>
            <a:pPr marL="285750" indent="-285750">
              <a:buFont typeface="Arial" panose="020B0604020202020204" pitchFamily="34" charset="0"/>
              <a:buChar char="•"/>
            </a:pPr>
            <a:r>
              <a:rPr lang="en-NZ" sz="1400" b="1" baseline="0" dirty="0"/>
              <a:t>This first indicator measures families who have prioritised debt reduction – that is they have a debt reduction goal in their family plan and we are looking to see if those families have completed financial plans or budgets and so are on the path to becoming economically independent</a:t>
            </a:r>
          </a:p>
          <a:p>
            <a:pPr marL="285750" indent="-285750">
              <a:buFont typeface="Arial" panose="020B0604020202020204" pitchFamily="34" charset="0"/>
              <a:buChar char="•"/>
            </a:pPr>
            <a:r>
              <a:rPr lang="en-NZ" sz="1400" b="1" baseline="0" dirty="0"/>
              <a:t>Our target is 70%</a:t>
            </a:r>
          </a:p>
          <a:p>
            <a:pPr marL="285750" indent="-285750">
              <a:buFont typeface="Arial" panose="020B0604020202020204" pitchFamily="34" charset="0"/>
              <a:buChar char="•"/>
            </a:pPr>
            <a:r>
              <a:rPr lang="en-NZ" sz="1400" b="1" baseline="0" dirty="0"/>
              <a:t>Our result from our last quarter reports is 60% have completed a financial plan or budget </a:t>
            </a:r>
          </a:p>
          <a:p>
            <a:pPr marL="285750" indent="-285750">
              <a:buFont typeface="Arial" panose="020B0604020202020204" pitchFamily="34" charset="0"/>
              <a:buChar char="•"/>
            </a:pPr>
            <a:r>
              <a:rPr lang="en-NZ" sz="1400" b="1" baseline="0" dirty="0"/>
              <a:t>This result shows we are on track to achieving our target of 70% by June 30 2016…</a:t>
            </a:r>
          </a:p>
          <a:p>
            <a:pPr marL="285750" indent="-285750">
              <a:buFont typeface="Arial" panose="020B0604020202020204" pitchFamily="34" charset="0"/>
              <a:buChar char="•"/>
            </a:pPr>
            <a:r>
              <a:rPr lang="en-NZ" sz="1400" b="1" baseline="0" dirty="0"/>
              <a:t>With 319 families out of 529 completing a financial plan or budget.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900235-533F-4AA7-8787-B6BB12A7F471}"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N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695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b="1" baseline="0" dirty="0"/>
              <a:t>2. The second indicator again looks at those families who have prioritised debt reduction, </a:t>
            </a:r>
          </a:p>
          <a:p>
            <a:r>
              <a:rPr lang="en-NZ" sz="1400" b="1" baseline="0" dirty="0"/>
              <a:t>And have begun to reduce their debt by 5% of more</a:t>
            </a:r>
          </a:p>
          <a:p>
            <a:endParaRPr lang="en-NZ" sz="1400" b="1" baseline="0" dirty="0"/>
          </a:p>
          <a:p>
            <a:pPr marL="285750" indent="-285750">
              <a:buFont typeface="Arial" panose="020B0604020202020204" pitchFamily="34" charset="0"/>
              <a:buChar char="•"/>
            </a:pPr>
            <a:r>
              <a:rPr lang="en-NZ" sz="1400" b="1" baseline="0" dirty="0"/>
              <a:t>Our target is 5%</a:t>
            </a:r>
          </a:p>
          <a:p>
            <a:r>
              <a:rPr lang="en-NZ" sz="1400" b="1" baseline="0" dirty="0"/>
              <a:t> </a:t>
            </a:r>
          </a:p>
          <a:p>
            <a:pPr marL="285750" indent="-285750">
              <a:buFont typeface="Arial" panose="020B0604020202020204" pitchFamily="34" charset="0"/>
              <a:buChar char="•"/>
            </a:pPr>
            <a:r>
              <a:rPr lang="en-NZ" sz="1400" b="1" baseline="0" dirty="0"/>
              <a:t>Our result is 18% have reduced their debt by 5% or more</a:t>
            </a:r>
          </a:p>
          <a:p>
            <a:pPr marL="285750" indent="-285750">
              <a:buFont typeface="Arial" panose="020B0604020202020204" pitchFamily="34" charset="0"/>
              <a:buChar char="•"/>
            </a:pPr>
            <a:r>
              <a:rPr lang="en-NZ" sz="1400" b="1" baseline="0" dirty="0"/>
              <a:t>So we have achieved our target with </a:t>
            </a:r>
          </a:p>
          <a:p>
            <a:pPr marL="285750" indent="-285750">
              <a:buFont typeface="Arial" panose="020B0604020202020204" pitchFamily="34" charset="0"/>
              <a:buChar char="•"/>
            </a:pPr>
            <a:r>
              <a:rPr lang="en-NZ" sz="1400" b="1" baseline="0" dirty="0"/>
              <a:t>87 out of 487  families reducing their debt</a:t>
            </a:r>
          </a:p>
          <a:p>
            <a:endParaRPr lang="en-NZ" sz="1400" b="1" baseline="0" dirty="0"/>
          </a:p>
          <a:p>
            <a:endParaRPr lang="en-NZ" sz="1400" b="1" baseline="0" dirty="0"/>
          </a:p>
        </p:txBody>
      </p:sp>
      <p:sp>
        <p:nvSpPr>
          <p:cNvPr id="4" name="Slide Number Placeholder 3"/>
          <p:cNvSpPr>
            <a:spLocks noGrp="1"/>
          </p:cNvSpPr>
          <p:nvPr>
            <p:ph type="sldNum" sz="quarter" idx="10"/>
          </p:nvPr>
        </p:nvSpPr>
        <p:spPr/>
        <p:txBody>
          <a:bodyPr/>
          <a:lstStyle/>
          <a:p>
            <a:fld id="{15900235-533F-4AA7-8787-B6BB12A7F471}" type="slidenum">
              <a:rPr lang="en-NZ" smtClean="0"/>
              <a:t>10</a:t>
            </a:fld>
            <a:endParaRPr lang="en-NZ" dirty="0"/>
          </a:p>
        </p:txBody>
      </p:sp>
    </p:spTree>
    <p:extLst>
      <p:ext uri="{BB962C8B-B14F-4D97-AF65-F5344CB8AC3E}">
        <p14:creationId xmlns:p14="http://schemas.microsoft.com/office/powerpoint/2010/main" val="2747144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400" b="1" dirty="0"/>
          </a:p>
        </p:txBody>
      </p:sp>
      <p:sp>
        <p:nvSpPr>
          <p:cNvPr id="4" name="Slide Number Placeholder 3"/>
          <p:cNvSpPr>
            <a:spLocks noGrp="1"/>
          </p:cNvSpPr>
          <p:nvPr>
            <p:ph type="sldNum" sz="quarter" idx="10"/>
          </p:nvPr>
        </p:nvSpPr>
        <p:spPr/>
        <p:txBody>
          <a:bodyPr/>
          <a:lstStyle/>
          <a:p>
            <a:fld id="{15900235-533F-4AA7-8787-B6BB12A7F471}" type="slidenum">
              <a:rPr lang="en-NZ" smtClean="0"/>
              <a:t>11</a:t>
            </a:fld>
            <a:endParaRPr lang="en-NZ" dirty="0"/>
          </a:p>
        </p:txBody>
      </p:sp>
    </p:spTree>
    <p:extLst>
      <p:ext uri="{BB962C8B-B14F-4D97-AF65-F5344CB8AC3E}">
        <p14:creationId xmlns:p14="http://schemas.microsoft.com/office/powerpoint/2010/main" val="1448133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b="1" dirty="0"/>
              <a:t>The third ECE indicator measures enrolment</a:t>
            </a:r>
            <a:r>
              <a:rPr lang="en-NZ" sz="1400" b="1" baseline="0" dirty="0"/>
              <a:t> in ECE</a:t>
            </a:r>
          </a:p>
          <a:p>
            <a:endParaRPr lang="en-NZ" sz="1400" b="1" baseline="0" dirty="0"/>
          </a:p>
          <a:p>
            <a:r>
              <a:rPr lang="en-NZ" sz="1400" b="1" dirty="0"/>
              <a:t>This</a:t>
            </a:r>
            <a:r>
              <a:rPr lang="en-NZ" sz="1400" b="1" baseline="0" dirty="0"/>
              <a:t> indicator measures engaged families who at registration were not enrolled but are</a:t>
            </a:r>
          </a:p>
          <a:p>
            <a:r>
              <a:rPr lang="en-NZ" sz="1400" b="1" baseline="0" dirty="0"/>
              <a:t>NOW ENROLLED IN ECE</a:t>
            </a:r>
          </a:p>
          <a:p>
            <a:endParaRPr lang="en-NZ" sz="1400" b="1" baseline="0" dirty="0"/>
          </a:p>
          <a:p>
            <a:r>
              <a:rPr lang="en-NZ" sz="1400" b="1" baseline="0" dirty="0"/>
              <a:t>Our target is 15%</a:t>
            </a:r>
          </a:p>
          <a:p>
            <a:r>
              <a:rPr lang="en-NZ" sz="1400" b="1" baseline="0" dirty="0"/>
              <a:t>Our result is 24%</a:t>
            </a:r>
          </a:p>
          <a:p>
            <a:r>
              <a:rPr lang="en-NZ" sz="1400" b="1" baseline="0" dirty="0"/>
              <a:t>With 101 out of 425 families – with children participating in ECE</a:t>
            </a:r>
            <a:endParaRPr lang="en-NZ" sz="1400" b="1" dirty="0"/>
          </a:p>
        </p:txBody>
      </p:sp>
      <p:sp>
        <p:nvSpPr>
          <p:cNvPr id="4" name="Slide Number Placeholder 3"/>
          <p:cNvSpPr>
            <a:spLocks noGrp="1"/>
          </p:cNvSpPr>
          <p:nvPr>
            <p:ph type="sldNum" sz="quarter" idx="10"/>
          </p:nvPr>
        </p:nvSpPr>
        <p:spPr/>
        <p:txBody>
          <a:bodyPr/>
          <a:lstStyle/>
          <a:p>
            <a:fld id="{15900235-533F-4AA7-8787-B6BB12A7F471}" type="slidenum">
              <a:rPr lang="en-NZ" smtClean="0"/>
              <a:t>12</a:t>
            </a:fld>
            <a:endParaRPr lang="en-NZ" dirty="0"/>
          </a:p>
        </p:txBody>
      </p:sp>
    </p:spTree>
    <p:extLst>
      <p:ext uri="{BB962C8B-B14F-4D97-AF65-F5344CB8AC3E}">
        <p14:creationId xmlns:p14="http://schemas.microsoft.com/office/powerpoint/2010/main" val="2591335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b="1" dirty="0"/>
              <a:t>This</a:t>
            </a:r>
            <a:r>
              <a:rPr lang="en-NZ" sz="1400" b="1" baseline="0" dirty="0"/>
              <a:t> indicator measures those families who have prioritised health and have a health plan.</a:t>
            </a:r>
          </a:p>
          <a:p>
            <a:endParaRPr lang="en-NZ" sz="1400" b="1" baseline="0" dirty="0"/>
          </a:p>
          <a:p>
            <a:r>
              <a:rPr lang="en-NZ" sz="1400" b="1" baseline="0" dirty="0"/>
              <a:t>Our target is 60%</a:t>
            </a:r>
          </a:p>
          <a:p>
            <a:r>
              <a:rPr lang="en-NZ" sz="1400" b="1" baseline="0" dirty="0"/>
              <a:t>Our result is 50%</a:t>
            </a:r>
          </a:p>
          <a:p>
            <a:r>
              <a:rPr lang="en-NZ" sz="1400" b="1" baseline="0" dirty="0"/>
              <a:t>Or 301 out of 608 families have a health plan</a:t>
            </a:r>
            <a:endParaRPr lang="en-NZ" sz="1400" b="1" dirty="0"/>
          </a:p>
        </p:txBody>
      </p:sp>
      <p:sp>
        <p:nvSpPr>
          <p:cNvPr id="4" name="Slide Number Placeholder 3"/>
          <p:cNvSpPr>
            <a:spLocks noGrp="1"/>
          </p:cNvSpPr>
          <p:nvPr>
            <p:ph type="sldNum" sz="quarter" idx="10"/>
          </p:nvPr>
        </p:nvSpPr>
        <p:spPr/>
        <p:txBody>
          <a:bodyPr/>
          <a:lstStyle/>
          <a:p>
            <a:fld id="{15900235-533F-4AA7-8787-B6BB12A7F471}" type="slidenum">
              <a:rPr lang="en-NZ" smtClean="0"/>
              <a:t>13</a:t>
            </a:fld>
            <a:endParaRPr lang="en-NZ" dirty="0"/>
          </a:p>
        </p:txBody>
      </p:sp>
    </p:spTree>
    <p:extLst>
      <p:ext uri="{BB962C8B-B14F-4D97-AF65-F5344CB8AC3E}">
        <p14:creationId xmlns:p14="http://schemas.microsoft.com/office/powerpoint/2010/main" val="3784699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dirty="0"/>
              <a:t>This Indicator measure families who were smokers (with 1 or more members</a:t>
            </a:r>
            <a:r>
              <a:rPr lang="en-NZ" sz="1400" baseline="0" dirty="0"/>
              <a:t> who were smokers) </a:t>
            </a:r>
            <a:r>
              <a:rPr lang="en-NZ" sz="1400" dirty="0"/>
              <a:t>and are now smoke free</a:t>
            </a:r>
          </a:p>
          <a:p>
            <a:endParaRPr lang="en-NZ" sz="1400" dirty="0"/>
          </a:p>
          <a:p>
            <a:r>
              <a:rPr lang="en-NZ" sz="1400" dirty="0"/>
              <a:t>The target is 10% and the result is 9%</a:t>
            </a:r>
          </a:p>
          <a:p>
            <a:r>
              <a:rPr lang="en-NZ" sz="1400" dirty="0"/>
              <a:t>Or 55 out of 600 families </a:t>
            </a:r>
            <a:endParaRPr lang="en-NZ" dirty="0"/>
          </a:p>
        </p:txBody>
      </p:sp>
      <p:sp>
        <p:nvSpPr>
          <p:cNvPr id="4" name="Slide Number Placeholder 3"/>
          <p:cNvSpPr>
            <a:spLocks noGrp="1"/>
          </p:cNvSpPr>
          <p:nvPr>
            <p:ph type="sldNum" sz="quarter" idx="10"/>
          </p:nvPr>
        </p:nvSpPr>
        <p:spPr/>
        <p:txBody>
          <a:bodyPr/>
          <a:lstStyle/>
          <a:p>
            <a:fld id="{15900235-533F-4AA7-8787-B6BB12A7F471}" type="slidenum">
              <a:rPr lang="en-NZ" smtClean="0">
                <a:solidFill>
                  <a:prstClr val="black"/>
                </a:solidFill>
              </a:rPr>
              <a:pPr/>
              <a:t>14</a:t>
            </a:fld>
            <a:endParaRPr lang="en-NZ" dirty="0">
              <a:solidFill>
                <a:prstClr val="black"/>
              </a:solidFill>
            </a:endParaRPr>
          </a:p>
        </p:txBody>
      </p:sp>
    </p:spTree>
    <p:extLst>
      <p:ext uri="{BB962C8B-B14F-4D97-AF65-F5344CB8AC3E}">
        <p14:creationId xmlns:p14="http://schemas.microsoft.com/office/powerpoint/2010/main" val="3207032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NZ"/>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9D67BC8A-359E-4E3E-A088-15703C3F5C9A}" type="datetimeFigureOut">
              <a:rPr lang="en-NZ" smtClean="0"/>
              <a:t>25/11/2016</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23AC07DC-04BC-4874-9B08-44440AF85605}" type="slidenum">
              <a:rPr lang="en-NZ" smtClean="0"/>
              <a:t>‹#›</a:t>
            </a:fld>
            <a:endParaRPr lang="en-NZ" dirty="0"/>
          </a:p>
        </p:txBody>
      </p:sp>
    </p:spTree>
    <p:extLst>
      <p:ext uri="{BB962C8B-B14F-4D97-AF65-F5344CB8AC3E}">
        <p14:creationId xmlns:p14="http://schemas.microsoft.com/office/powerpoint/2010/main" val="3492838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9D67BC8A-359E-4E3E-A088-15703C3F5C9A}" type="datetimeFigureOut">
              <a:rPr lang="en-NZ" smtClean="0"/>
              <a:t>25/11/2016</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23AC07DC-04BC-4874-9B08-44440AF85605}" type="slidenum">
              <a:rPr lang="en-NZ" smtClean="0"/>
              <a:t>‹#›</a:t>
            </a:fld>
            <a:endParaRPr lang="en-NZ" dirty="0"/>
          </a:p>
        </p:txBody>
      </p:sp>
    </p:spTree>
    <p:extLst>
      <p:ext uri="{BB962C8B-B14F-4D97-AF65-F5344CB8AC3E}">
        <p14:creationId xmlns:p14="http://schemas.microsoft.com/office/powerpoint/2010/main" val="88330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9D67BC8A-359E-4E3E-A088-15703C3F5C9A}" type="datetimeFigureOut">
              <a:rPr lang="en-NZ" smtClean="0"/>
              <a:t>25/11/2016</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23AC07DC-04BC-4874-9B08-44440AF85605}" type="slidenum">
              <a:rPr lang="en-NZ" smtClean="0"/>
              <a:t>‹#›</a:t>
            </a:fld>
            <a:endParaRPr lang="en-NZ" dirty="0"/>
          </a:p>
        </p:txBody>
      </p:sp>
    </p:spTree>
    <p:extLst>
      <p:ext uri="{BB962C8B-B14F-4D97-AF65-F5344CB8AC3E}">
        <p14:creationId xmlns:p14="http://schemas.microsoft.com/office/powerpoint/2010/main" val="46817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9D67BC8A-359E-4E3E-A088-15703C3F5C9A}" type="datetimeFigureOut">
              <a:rPr lang="en-NZ" smtClean="0"/>
              <a:t>25/11/2016</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23AC07DC-04BC-4874-9B08-44440AF85605}" type="slidenum">
              <a:rPr lang="en-NZ" smtClean="0"/>
              <a:t>‹#›</a:t>
            </a:fld>
            <a:endParaRPr lang="en-NZ" dirty="0"/>
          </a:p>
        </p:txBody>
      </p:sp>
    </p:spTree>
    <p:extLst>
      <p:ext uri="{BB962C8B-B14F-4D97-AF65-F5344CB8AC3E}">
        <p14:creationId xmlns:p14="http://schemas.microsoft.com/office/powerpoint/2010/main" val="2672592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NZ"/>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67BC8A-359E-4E3E-A088-15703C3F5C9A}" type="datetimeFigureOut">
              <a:rPr lang="en-NZ" smtClean="0"/>
              <a:t>25/11/2016</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23AC07DC-04BC-4874-9B08-44440AF85605}" type="slidenum">
              <a:rPr lang="en-NZ" smtClean="0"/>
              <a:t>‹#›</a:t>
            </a:fld>
            <a:endParaRPr lang="en-NZ" dirty="0"/>
          </a:p>
        </p:txBody>
      </p:sp>
    </p:spTree>
    <p:extLst>
      <p:ext uri="{BB962C8B-B14F-4D97-AF65-F5344CB8AC3E}">
        <p14:creationId xmlns:p14="http://schemas.microsoft.com/office/powerpoint/2010/main" val="2161848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9D67BC8A-359E-4E3E-A088-15703C3F5C9A}" type="datetimeFigureOut">
              <a:rPr lang="en-NZ" smtClean="0"/>
              <a:t>25/11/2016</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23AC07DC-04BC-4874-9B08-44440AF85605}" type="slidenum">
              <a:rPr lang="en-NZ" smtClean="0"/>
              <a:t>‹#›</a:t>
            </a:fld>
            <a:endParaRPr lang="en-NZ" dirty="0"/>
          </a:p>
        </p:txBody>
      </p:sp>
    </p:spTree>
    <p:extLst>
      <p:ext uri="{BB962C8B-B14F-4D97-AF65-F5344CB8AC3E}">
        <p14:creationId xmlns:p14="http://schemas.microsoft.com/office/powerpoint/2010/main" val="83458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9D67BC8A-359E-4E3E-A088-15703C3F5C9A}" type="datetimeFigureOut">
              <a:rPr lang="en-NZ" smtClean="0"/>
              <a:t>25/11/2016</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23AC07DC-04BC-4874-9B08-44440AF85605}" type="slidenum">
              <a:rPr lang="en-NZ" smtClean="0"/>
              <a:t>‹#›</a:t>
            </a:fld>
            <a:endParaRPr lang="en-NZ" dirty="0"/>
          </a:p>
        </p:txBody>
      </p:sp>
    </p:spTree>
    <p:extLst>
      <p:ext uri="{BB962C8B-B14F-4D97-AF65-F5344CB8AC3E}">
        <p14:creationId xmlns:p14="http://schemas.microsoft.com/office/powerpoint/2010/main" val="329966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9D67BC8A-359E-4E3E-A088-15703C3F5C9A}" type="datetimeFigureOut">
              <a:rPr lang="en-NZ" smtClean="0"/>
              <a:t>25/11/2016</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23AC07DC-04BC-4874-9B08-44440AF85605}" type="slidenum">
              <a:rPr lang="en-NZ" smtClean="0"/>
              <a:t>‹#›</a:t>
            </a:fld>
            <a:endParaRPr lang="en-NZ" dirty="0"/>
          </a:p>
        </p:txBody>
      </p:sp>
    </p:spTree>
    <p:extLst>
      <p:ext uri="{BB962C8B-B14F-4D97-AF65-F5344CB8AC3E}">
        <p14:creationId xmlns:p14="http://schemas.microsoft.com/office/powerpoint/2010/main" val="3126542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7BC8A-359E-4E3E-A088-15703C3F5C9A}" type="datetimeFigureOut">
              <a:rPr lang="en-NZ" smtClean="0"/>
              <a:t>25/11/2016</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23AC07DC-04BC-4874-9B08-44440AF85605}" type="slidenum">
              <a:rPr lang="en-NZ" smtClean="0"/>
              <a:t>‹#›</a:t>
            </a:fld>
            <a:endParaRPr lang="en-NZ" dirty="0"/>
          </a:p>
        </p:txBody>
      </p:sp>
    </p:spTree>
    <p:extLst>
      <p:ext uri="{BB962C8B-B14F-4D97-AF65-F5344CB8AC3E}">
        <p14:creationId xmlns:p14="http://schemas.microsoft.com/office/powerpoint/2010/main" val="282919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NZ"/>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D67BC8A-359E-4E3E-A088-15703C3F5C9A}" type="datetimeFigureOut">
              <a:rPr lang="en-NZ" smtClean="0"/>
              <a:t>25/11/2016</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23AC07DC-04BC-4874-9B08-44440AF85605}" type="slidenum">
              <a:rPr lang="en-NZ" smtClean="0"/>
              <a:t>‹#›</a:t>
            </a:fld>
            <a:endParaRPr lang="en-NZ" dirty="0"/>
          </a:p>
        </p:txBody>
      </p:sp>
    </p:spTree>
    <p:extLst>
      <p:ext uri="{BB962C8B-B14F-4D97-AF65-F5344CB8AC3E}">
        <p14:creationId xmlns:p14="http://schemas.microsoft.com/office/powerpoint/2010/main" val="679472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NZ"/>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NZ"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D67BC8A-359E-4E3E-A088-15703C3F5C9A}" type="datetimeFigureOut">
              <a:rPr lang="en-NZ" smtClean="0"/>
              <a:t>25/11/2016</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23AC07DC-04BC-4874-9B08-44440AF85605}" type="slidenum">
              <a:rPr lang="en-NZ" smtClean="0"/>
              <a:t>‹#›</a:t>
            </a:fld>
            <a:endParaRPr lang="en-NZ" dirty="0"/>
          </a:p>
        </p:txBody>
      </p:sp>
    </p:spTree>
    <p:extLst>
      <p:ext uri="{BB962C8B-B14F-4D97-AF65-F5344CB8AC3E}">
        <p14:creationId xmlns:p14="http://schemas.microsoft.com/office/powerpoint/2010/main" val="121228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67BC8A-359E-4E3E-A088-15703C3F5C9A}" type="datetimeFigureOut">
              <a:rPr lang="en-NZ" smtClean="0"/>
              <a:t>25/11/2016</a:t>
            </a:fld>
            <a:endParaRPr lang="en-NZ"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AC07DC-04BC-4874-9B08-44440AF85605}" type="slidenum">
              <a:rPr lang="en-NZ" smtClean="0"/>
              <a:t>‹#›</a:t>
            </a:fld>
            <a:endParaRPr lang="en-NZ" dirty="0"/>
          </a:p>
        </p:txBody>
      </p:sp>
    </p:spTree>
    <p:extLst>
      <p:ext uri="{BB962C8B-B14F-4D97-AF65-F5344CB8AC3E}">
        <p14:creationId xmlns:p14="http://schemas.microsoft.com/office/powerpoint/2010/main" val="372126297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9121698" cy="6841274"/>
          </a:xfrm>
          <a:prstGeom prst="rect">
            <a:avLst/>
          </a:prstGeom>
        </p:spPr>
      </p:pic>
    </p:spTree>
    <p:extLst>
      <p:ext uri="{BB962C8B-B14F-4D97-AF65-F5344CB8AC3E}">
        <p14:creationId xmlns:p14="http://schemas.microsoft.com/office/powerpoint/2010/main" val="898931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88000" y="-29496"/>
            <a:ext cx="4356000" cy="6001643"/>
          </a:xfrm>
          <a:prstGeom prst="rect">
            <a:avLst/>
          </a:prstGeom>
          <a:solidFill>
            <a:schemeClr val="bg1"/>
          </a:solidFill>
        </p:spPr>
        <p:txBody>
          <a:bodyPr wrap="square" rtlCol="0">
            <a:spAutoFit/>
          </a:bodyPr>
          <a:lstStyle/>
          <a:p>
            <a:pPr lvl="0" algn="ctr"/>
            <a:endParaRPr lang="en-NZ" sz="3200" b="1" dirty="0">
              <a:solidFill>
                <a:srgbClr val="002060"/>
              </a:solidFill>
              <a:latin typeface="Franklin Gothic Medium" panose="020B0603020102020204" pitchFamily="34" charset="0"/>
            </a:endParaRPr>
          </a:p>
          <a:p>
            <a:pPr lvl="0" algn="ctr"/>
            <a:r>
              <a:rPr lang="en-NZ" sz="4800" b="1" dirty="0">
                <a:solidFill>
                  <a:srgbClr val="002060"/>
                </a:solidFill>
                <a:latin typeface="Franklin Gothic Medium" panose="020B0603020102020204" pitchFamily="34" charset="0"/>
              </a:rPr>
              <a:t>2. </a:t>
            </a:r>
          </a:p>
          <a:p>
            <a:pPr lvl="0" algn="ctr"/>
            <a:r>
              <a:rPr lang="en-NZ" sz="4800" b="1" dirty="0">
                <a:solidFill>
                  <a:srgbClr val="002060"/>
                </a:solidFill>
                <a:latin typeface="Franklin Gothic Medium" panose="020B0603020102020204" pitchFamily="34" charset="0"/>
              </a:rPr>
              <a:t>Begun to reduce debt</a:t>
            </a:r>
          </a:p>
          <a:p>
            <a:pPr lvl="0" algn="ctr"/>
            <a:r>
              <a:rPr lang="en-NZ" sz="4800" b="1" dirty="0">
                <a:solidFill>
                  <a:srgbClr val="002060"/>
                </a:solidFill>
                <a:latin typeface="Franklin Gothic Medium" panose="020B0603020102020204" pitchFamily="34" charset="0"/>
              </a:rPr>
              <a:t>(by 5% or more)</a:t>
            </a:r>
            <a:endParaRPr lang="en-NZ" sz="3200" b="1" dirty="0">
              <a:solidFill>
                <a:srgbClr val="00B0F0"/>
              </a:solidFill>
              <a:latin typeface="Franklin Gothic Medium" panose="020B0603020102020204" pitchFamily="34" charset="0"/>
            </a:endParaRPr>
          </a:p>
          <a:p>
            <a:pPr lvl="0" algn="ctr"/>
            <a:r>
              <a:rPr lang="en-NZ" sz="4800" b="1" dirty="0">
                <a:solidFill>
                  <a:srgbClr val="00B0F0"/>
                </a:solidFill>
                <a:latin typeface="Franklin Gothic Medium" panose="020B0603020102020204" pitchFamily="34" charset="0"/>
              </a:rPr>
              <a:t>Target: 20%</a:t>
            </a:r>
          </a:p>
          <a:p>
            <a:pPr lvl="0" algn="ctr"/>
            <a:r>
              <a:rPr lang="en-NZ" sz="4800" b="1" dirty="0">
                <a:solidFill>
                  <a:srgbClr val="00B0F0"/>
                </a:solidFill>
                <a:latin typeface="Franklin Gothic Medium" panose="020B0603020102020204" pitchFamily="34" charset="0"/>
              </a:rPr>
              <a:t>Result: 29%</a:t>
            </a:r>
          </a:p>
          <a:p>
            <a:pPr lvl="0" algn="ctr"/>
            <a:r>
              <a:rPr lang="en-NZ" sz="3200" b="1" dirty="0">
                <a:solidFill>
                  <a:srgbClr val="00B0F0"/>
                </a:solidFill>
                <a:latin typeface="Franklin Gothic Medium" panose="020B0603020102020204" pitchFamily="34" charset="0"/>
              </a:rPr>
              <a:t>252/955 </a:t>
            </a:r>
            <a:r>
              <a:rPr lang="en-NZ" sz="3200" b="1" dirty="0" smtClean="0">
                <a:solidFill>
                  <a:srgbClr val="00B0F0"/>
                </a:solidFill>
                <a:latin typeface="Franklin Gothic Medium" panose="020B0603020102020204" pitchFamily="34" charset="0"/>
              </a:rPr>
              <a:t>families</a:t>
            </a:r>
          </a:p>
          <a:p>
            <a:pPr lvl="0" algn="ctr"/>
            <a:r>
              <a:rPr lang="en-NZ" sz="3200" b="1" dirty="0" smtClean="0">
                <a:solidFill>
                  <a:srgbClr val="00B0F0"/>
                </a:solidFill>
                <a:latin typeface="Franklin Gothic Medium" panose="020B0603020102020204" pitchFamily="34" charset="0"/>
              </a:rPr>
              <a:t>1,386 individuals</a:t>
            </a:r>
            <a:endParaRPr lang="en-NZ" sz="3200" b="1" dirty="0">
              <a:solidFill>
                <a:srgbClr val="00B0F0"/>
              </a:solidFill>
              <a:latin typeface="Franklin Gothic Medium" panose="020B0603020102020204" pitchFamily="34" charset="0"/>
            </a:endParaRPr>
          </a:p>
        </p:txBody>
      </p:sp>
      <p:pic>
        <p:nvPicPr>
          <p:cNvPr id="4" name="Picture 3"/>
          <p:cNvPicPr>
            <a:picLocks noChangeAspect="1"/>
          </p:cNvPicPr>
          <p:nvPr/>
        </p:nvPicPr>
        <p:blipFill>
          <a:blip r:embed="rId3"/>
          <a:stretch>
            <a:fillRect/>
          </a:stretch>
        </p:blipFill>
        <p:spPr>
          <a:xfrm>
            <a:off x="0" y="1"/>
            <a:ext cx="4734311" cy="6904716"/>
          </a:xfrm>
          <a:prstGeom prst="rect">
            <a:avLst/>
          </a:prstGeom>
        </p:spPr>
      </p:pic>
    </p:spTree>
    <p:extLst>
      <p:ext uri="{BB962C8B-B14F-4D97-AF65-F5344CB8AC3E}">
        <p14:creationId xmlns:p14="http://schemas.microsoft.com/office/powerpoint/2010/main" val="3019049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5972" t="8730" r="11401" b="3333"/>
          <a:stretch/>
        </p:blipFill>
        <p:spPr>
          <a:xfrm>
            <a:off x="0" y="0"/>
            <a:ext cx="4677677" cy="6840000"/>
          </a:xfrm>
          <a:prstGeom prst="rect">
            <a:avLst/>
          </a:prstGeom>
        </p:spPr>
      </p:pic>
      <p:sp>
        <p:nvSpPr>
          <p:cNvPr id="3" name="TextBox 2"/>
          <p:cNvSpPr txBox="1"/>
          <p:nvPr/>
        </p:nvSpPr>
        <p:spPr>
          <a:xfrm>
            <a:off x="4788000" y="-103239"/>
            <a:ext cx="4356000" cy="8279190"/>
          </a:xfrm>
          <a:prstGeom prst="rect">
            <a:avLst/>
          </a:prstGeom>
          <a:solidFill>
            <a:schemeClr val="bg1"/>
          </a:solidFill>
        </p:spPr>
        <p:txBody>
          <a:bodyPr wrap="square" rtlCol="0">
            <a:spAutoFit/>
          </a:bodyPr>
          <a:lstStyle/>
          <a:p>
            <a:pPr lvl="0" algn="ctr"/>
            <a:endParaRPr lang="en-NZ" sz="3200" b="1" dirty="0">
              <a:solidFill>
                <a:srgbClr val="002060"/>
              </a:solidFill>
              <a:latin typeface="Franklin Gothic Medium" panose="020B0603020102020204" pitchFamily="34" charset="0"/>
            </a:endParaRPr>
          </a:p>
          <a:p>
            <a:pPr lvl="0" algn="ctr"/>
            <a:r>
              <a:rPr lang="en-NZ" sz="4800" b="1" dirty="0">
                <a:solidFill>
                  <a:srgbClr val="002060"/>
                </a:solidFill>
                <a:latin typeface="Franklin Gothic Medium" panose="020B0603020102020204" pitchFamily="34" charset="0"/>
              </a:rPr>
              <a:t>3. </a:t>
            </a:r>
          </a:p>
          <a:p>
            <a:pPr lvl="0" algn="ctr"/>
            <a:r>
              <a:rPr lang="en-NZ" sz="4800" b="1" dirty="0">
                <a:solidFill>
                  <a:srgbClr val="002060"/>
                </a:solidFill>
                <a:latin typeface="Franklin Gothic Medium" panose="020B0603020102020204" pitchFamily="34" charset="0"/>
              </a:rPr>
              <a:t>Started on a Pathway to increase income</a:t>
            </a:r>
            <a:endParaRPr lang="en-NZ" sz="3200" b="1" dirty="0">
              <a:solidFill>
                <a:srgbClr val="00B0F0"/>
              </a:solidFill>
              <a:latin typeface="Franklin Gothic Medium" panose="020B0603020102020204" pitchFamily="34" charset="0"/>
            </a:endParaRPr>
          </a:p>
          <a:p>
            <a:pPr lvl="0" algn="ctr"/>
            <a:endParaRPr lang="en-NZ" sz="1200" b="1" dirty="0">
              <a:solidFill>
                <a:srgbClr val="00B0F0"/>
              </a:solidFill>
              <a:latin typeface="Franklin Gothic Medium" panose="020B0603020102020204" pitchFamily="34" charset="0"/>
            </a:endParaRPr>
          </a:p>
          <a:p>
            <a:pPr lvl="0" algn="ctr"/>
            <a:r>
              <a:rPr lang="en-NZ" sz="4800" b="1" dirty="0">
                <a:solidFill>
                  <a:srgbClr val="00B0F0"/>
                </a:solidFill>
                <a:latin typeface="Franklin Gothic Medium" panose="020B0603020102020204" pitchFamily="34" charset="0"/>
              </a:rPr>
              <a:t>Target: 30%</a:t>
            </a:r>
          </a:p>
          <a:p>
            <a:pPr lvl="0" algn="ctr"/>
            <a:r>
              <a:rPr lang="en-NZ" sz="4800" b="1" dirty="0">
                <a:solidFill>
                  <a:srgbClr val="00B0F0"/>
                </a:solidFill>
                <a:latin typeface="Franklin Gothic Medium" panose="020B0603020102020204" pitchFamily="34" charset="0"/>
              </a:rPr>
              <a:t>Result: 20%</a:t>
            </a:r>
          </a:p>
          <a:p>
            <a:pPr lvl="0" algn="ctr"/>
            <a:r>
              <a:rPr lang="en-NZ" sz="3200" b="1" dirty="0" smtClean="0">
                <a:solidFill>
                  <a:srgbClr val="00B0F0"/>
                </a:solidFill>
                <a:latin typeface="Franklin Gothic Medium" panose="020B0603020102020204" pitchFamily="34" charset="0"/>
              </a:rPr>
              <a:t>176/698families</a:t>
            </a:r>
          </a:p>
          <a:p>
            <a:pPr lvl="0" algn="ctr"/>
            <a:r>
              <a:rPr lang="en-NZ" sz="3200" b="1" dirty="0" smtClean="0">
                <a:solidFill>
                  <a:srgbClr val="00B0F0"/>
                </a:solidFill>
                <a:latin typeface="Franklin Gothic Medium" panose="020B0603020102020204" pitchFamily="34" charset="0"/>
              </a:rPr>
              <a:t>968 individuals</a:t>
            </a:r>
            <a:endParaRPr lang="en-NZ" sz="3200" b="1" dirty="0">
              <a:solidFill>
                <a:srgbClr val="00B0F0"/>
              </a:solidFill>
              <a:latin typeface="Franklin Gothic Medium" panose="020B0603020102020204" pitchFamily="34" charset="0"/>
            </a:endParaRPr>
          </a:p>
          <a:p>
            <a:pPr algn="r"/>
            <a:r>
              <a:rPr lang="en-NZ" sz="4400" dirty="0"/>
              <a:t> </a:t>
            </a:r>
          </a:p>
          <a:p>
            <a:pPr algn="r"/>
            <a:endParaRPr lang="en-NZ" sz="4400" dirty="0"/>
          </a:p>
        </p:txBody>
      </p:sp>
    </p:spTree>
    <p:extLst>
      <p:ext uri="{BB962C8B-B14F-4D97-AF65-F5344CB8AC3E}">
        <p14:creationId xmlns:p14="http://schemas.microsoft.com/office/powerpoint/2010/main" val="279818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06705" y="-135987"/>
            <a:ext cx="4237295" cy="6001643"/>
          </a:xfrm>
          <a:prstGeom prst="rect">
            <a:avLst/>
          </a:prstGeom>
          <a:solidFill>
            <a:schemeClr val="bg1"/>
          </a:solidFill>
        </p:spPr>
        <p:txBody>
          <a:bodyPr wrap="square" rtlCol="0">
            <a:spAutoFit/>
          </a:bodyPr>
          <a:lstStyle/>
          <a:p>
            <a:pPr lvl="0" algn="ctr"/>
            <a:endParaRPr lang="en-NZ" sz="3200" b="1" dirty="0">
              <a:solidFill>
                <a:srgbClr val="002060"/>
              </a:solidFill>
              <a:latin typeface="Franklin Gothic Medium" panose="020B0603020102020204" pitchFamily="34" charset="0"/>
            </a:endParaRPr>
          </a:p>
          <a:p>
            <a:pPr lvl="0" algn="ctr"/>
            <a:r>
              <a:rPr lang="en-NZ" sz="4800" b="1" dirty="0">
                <a:solidFill>
                  <a:srgbClr val="002060"/>
                </a:solidFill>
                <a:latin typeface="Franklin Gothic Medium" panose="020B0603020102020204" pitchFamily="34" charset="0"/>
              </a:rPr>
              <a:t>4</a:t>
            </a:r>
            <a:r>
              <a:rPr lang="en-NZ" sz="4800" b="1" dirty="0" smtClean="0">
                <a:solidFill>
                  <a:srgbClr val="002060"/>
                </a:solidFill>
                <a:latin typeface="Franklin Gothic Medium" panose="020B0603020102020204" pitchFamily="34" charset="0"/>
              </a:rPr>
              <a:t>.</a:t>
            </a:r>
            <a:endParaRPr lang="en-NZ" sz="4800" b="1" dirty="0">
              <a:solidFill>
                <a:srgbClr val="002060"/>
              </a:solidFill>
              <a:latin typeface="Franklin Gothic Medium" panose="020B0603020102020204" pitchFamily="34" charset="0"/>
            </a:endParaRPr>
          </a:p>
          <a:p>
            <a:pPr lvl="0" algn="ctr"/>
            <a:r>
              <a:rPr lang="en-NZ" sz="4800" b="1" dirty="0">
                <a:solidFill>
                  <a:srgbClr val="002060"/>
                </a:solidFill>
                <a:latin typeface="Franklin Gothic Medium" panose="020B0603020102020204" pitchFamily="34" charset="0"/>
              </a:rPr>
              <a:t>Now </a:t>
            </a:r>
          </a:p>
          <a:p>
            <a:pPr lvl="0" algn="ctr"/>
            <a:r>
              <a:rPr lang="en-NZ" sz="4800" b="1" dirty="0">
                <a:solidFill>
                  <a:srgbClr val="002060"/>
                </a:solidFill>
                <a:latin typeface="Franklin Gothic Medium" panose="020B0603020102020204" pitchFamily="34" charset="0"/>
              </a:rPr>
              <a:t>enrolled in</a:t>
            </a:r>
          </a:p>
          <a:p>
            <a:pPr lvl="0" algn="ctr"/>
            <a:r>
              <a:rPr lang="en-NZ" sz="4800" b="1" dirty="0">
                <a:solidFill>
                  <a:srgbClr val="002060"/>
                </a:solidFill>
                <a:latin typeface="Franklin Gothic Medium" panose="020B0603020102020204" pitchFamily="34" charset="0"/>
              </a:rPr>
              <a:t> ECE</a:t>
            </a:r>
            <a:endParaRPr lang="en-NZ" sz="3200" b="1" dirty="0">
              <a:solidFill>
                <a:srgbClr val="002060"/>
              </a:solidFill>
              <a:latin typeface="Franklin Gothic Medium" panose="020B0603020102020204" pitchFamily="34" charset="0"/>
            </a:endParaRPr>
          </a:p>
          <a:p>
            <a:pPr lvl="0" algn="ctr"/>
            <a:r>
              <a:rPr lang="en-NZ" sz="4800" b="1" dirty="0">
                <a:solidFill>
                  <a:srgbClr val="002060"/>
                </a:solidFill>
                <a:latin typeface="Franklin Gothic Medium" panose="020B0603020102020204" pitchFamily="34" charset="0"/>
              </a:rPr>
              <a:t> </a:t>
            </a:r>
            <a:r>
              <a:rPr lang="en-NZ" sz="4800" b="1" dirty="0">
                <a:solidFill>
                  <a:srgbClr val="00B0F0"/>
                </a:solidFill>
                <a:latin typeface="Franklin Gothic Medium" panose="020B0603020102020204" pitchFamily="34" charset="0"/>
              </a:rPr>
              <a:t>Target:</a:t>
            </a:r>
            <a:r>
              <a:rPr lang="en-NZ" sz="4800" b="1" dirty="0">
                <a:solidFill>
                  <a:srgbClr val="002060"/>
                </a:solidFill>
                <a:latin typeface="Franklin Gothic Medium" panose="020B0603020102020204" pitchFamily="34" charset="0"/>
              </a:rPr>
              <a:t> </a:t>
            </a:r>
            <a:r>
              <a:rPr lang="en-NZ" sz="4800" b="1" dirty="0">
                <a:solidFill>
                  <a:srgbClr val="00B0F0"/>
                </a:solidFill>
                <a:latin typeface="Franklin Gothic Medium" panose="020B0603020102020204" pitchFamily="34" charset="0"/>
              </a:rPr>
              <a:t>30%</a:t>
            </a:r>
          </a:p>
          <a:p>
            <a:pPr lvl="0" algn="ctr"/>
            <a:r>
              <a:rPr lang="en-NZ" sz="4800" b="1" dirty="0">
                <a:solidFill>
                  <a:srgbClr val="00B0F0"/>
                </a:solidFill>
                <a:latin typeface="Franklin Gothic Medium" panose="020B0603020102020204" pitchFamily="34" charset="0"/>
              </a:rPr>
              <a:t>Result: 21%</a:t>
            </a:r>
          </a:p>
          <a:p>
            <a:pPr lvl="0" algn="ctr"/>
            <a:r>
              <a:rPr lang="en-NZ" sz="3200" b="1" dirty="0">
                <a:solidFill>
                  <a:srgbClr val="00B0F0"/>
                </a:solidFill>
                <a:latin typeface="Franklin Gothic Medium" panose="020B0603020102020204" pitchFamily="34" charset="0"/>
              </a:rPr>
              <a:t>261/1219 </a:t>
            </a:r>
            <a:r>
              <a:rPr lang="en-NZ" sz="3200" b="1" dirty="0" smtClean="0">
                <a:solidFill>
                  <a:srgbClr val="00B0F0"/>
                </a:solidFill>
                <a:latin typeface="Franklin Gothic Medium" panose="020B0603020102020204" pitchFamily="34" charset="0"/>
              </a:rPr>
              <a:t>families</a:t>
            </a:r>
          </a:p>
          <a:p>
            <a:pPr lvl="0" algn="ctr"/>
            <a:r>
              <a:rPr lang="en-NZ" sz="3200" b="1" dirty="0" smtClean="0">
                <a:solidFill>
                  <a:srgbClr val="00B0F0"/>
                </a:solidFill>
                <a:latin typeface="Franklin Gothic Medium" panose="020B0603020102020204" pitchFamily="34" charset="0"/>
              </a:rPr>
              <a:t>913 children</a:t>
            </a:r>
            <a:endParaRPr lang="en-NZ" sz="3200" b="1" dirty="0">
              <a:solidFill>
                <a:srgbClr val="00B0F0"/>
              </a:solidFill>
              <a:latin typeface="Franklin Gothic Medium" panose="020B0603020102020204" pitchFamily="34" charset="0"/>
            </a:endParaRPr>
          </a:p>
        </p:txBody>
      </p:sp>
      <p:pic>
        <p:nvPicPr>
          <p:cNvPr id="2" name="Picture 1"/>
          <p:cNvPicPr>
            <a:picLocks noChangeAspect="1"/>
          </p:cNvPicPr>
          <p:nvPr/>
        </p:nvPicPr>
        <p:blipFill>
          <a:blip r:embed="rId3"/>
          <a:stretch>
            <a:fillRect/>
          </a:stretch>
        </p:blipFill>
        <p:spPr>
          <a:xfrm>
            <a:off x="255220" y="980318"/>
            <a:ext cx="5121084" cy="4261473"/>
          </a:xfrm>
          <a:prstGeom prst="rect">
            <a:avLst/>
          </a:prstGeom>
        </p:spPr>
      </p:pic>
    </p:spTree>
    <p:extLst>
      <p:ext uri="{BB962C8B-B14F-4D97-AF65-F5344CB8AC3E}">
        <p14:creationId xmlns:p14="http://schemas.microsoft.com/office/powerpoint/2010/main" val="37156572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50361" y="357742"/>
            <a:ext cx="3960000" cy="5262979"/>
          </a:xfrm>
          <a:prstGeom prst="rect">
            <a:avLst/>
          </a:prstGeom>
          <a:solidFill>
            <a:schemeClr val="bg1"/>
          </a:solidFill>
        </p:spPr>
        <p:txBody>
          <a:bodyPr wrap="square" rtlCol="0">
            <a:spAutoFit/>
          </a:bodyPr>
          <a:lstStyle/>
          <a:p>
            <a:pPr lvl="0" algn="ctr"/>
            <a:r>
              <a:rPr lang="en-NZ" sz="4800" b="1" dirty="0">
                <a:solidFill>
                  <a:srgbClr val="002060"/>
                </a:solidFill>
                <a:latin typeface="Franklin Gothic Medium" panose="020B0603020102020204" pitchFamily="34" charset="0"/>
              </a:rPr>
              <a:t>5</a:t>
            </a:r>
            <a:r>
              <a:rPr lang="en-NZ" sz="4800" b="1" dirty="0" smtClean="0">
                <a:solidFill>
                  <a:srgbClr val="002060"/>
                </a:solidFill>
                <a:latin typeface="Franklin Gothic Medium" panose="020B0603020102020204" pitchFamily="34" charset="0"/>
              </a:rPr>
              <a:t>.</a:t>
            </a:r>
            <a:endParaRPr lang="en-NZ" sz="4800" b="1" dirty="0">
              <a:solidFill>
                <a:srgbClr val="002060"/>
              </a:solidFill>
              <a:latin typeface="Franklin Gothic Medium" panose="020B0603020102020204" pitchFamily="34" charset="0"/>
            </a:endParaRPr>
          </a:p>
          <a:p>
            <a:pPr lvl="0" algn="ctr"/>
            <a:r>
              <a:rPr lang="en-NZ" sz="4800" b="1" dirty="0">
                <a:solidFill>
                  <a:srgbClr val="002060"/>
                </a:solidFill>
                <a:latin typeface="Franklin Gothic Medium" panose="020B0603020102020204" pitchFamily="34" charset="0"/>
              </a:rPr>
              <a:t>Families have a health plan</a:t>
            </a:r>
          </a:p>
          <a:p>
            <a:pPr lvl="0" algn="ctr"/>
            <a:endParaRPr lang="en-NZ" sz="3200" b="1" dirty="0">
              <a:solidFill>
                <a:srgbClr val="002060"/>
              </a:solidFill>
              <a:latin typeface="Franklin Gothic Medium" panose="020B0603020102020204" pitchFamily="34" charset="0"/>
            </a:endParaRPr>
          </a:p>
          <a:p>
            <a:pPr lvl="0" algn="ctr"/>
            <a:r>
              <a:rPr lang="en-NZ" sz="4800" b="1" dirty="0">
                <a:solidFill>
                  <a:srgbClr val="00B0F0"/>
                </a:solidFill>
                <a:latin typeface="Franklin Gothic Medium" panose="020B0603020102020204" pitchFamily="34" charset="0"/>
              </a:rPr>
              <a:t>Target: 80%</a:t>
            </a:r>
          </a:p>
          <a:p>
            <a:pPr lvl="0" algn="ctr"/>
            <a:r>
              <a:rPr lang="en-NZ" sz="4800" b="1" dirty="0">
                <a:solidFill>
                  <a:srgbClr val="00B0F0"/>
                </a:solidFill>
                <a:latin typeface="Franklin Gothic Medium" panose="020B0603020102020204" pitchFamily="34" charset="0"/>
              </a:rPr>
              <a:t>Result: 44%</a:t>
            </a:r>
          </a:p>
          <a:p>
            <a:pPr lvl="0" algn="ctr"/>
            <a:r>
              <a:rPr lang="en-NZ" sz="3200" b="1" dirty="0">
                <a:solidFill>
                  <a:srgbClr val="00B0F0"/>
                </a:solidFill>
                <a:latin typeface="Franklin Gothic Medium" panose="020B0603020102020204" pitchFamily="34" charset="0"/>
              </a:rPr>
              <a:t>650/1463 </a:t>
            </a:r>
            <a:r>
              <a:rPr lang="en-NZ" sz="3200" b="1" dirty="0" smtClean="0">
                <a:solidFill>
                  <a:srgbClr val="00B0F0"/>
                </a:solidFill>
                <a:latin typeface="Franklin Gothic Medium" panose="020B0603020102020204" pitchFamily="34" charset="0"/>
              </a:rPr>
              <a:t>families</a:t>
            </a:r>
          </a:p>
          <a:p>
            <a:pPr lvl="0" algn="ctr"/>
            <a:r>
              <a:rPr lang="en-NZ" sz="3200" b="1" dirty="0" smtClean="0">
                <a:solidFill>
                  <a:srgbClr val="00B0F0"/>
                </a:solidFill>
                <a:latin typeface="Franklin Gothic Medium" panose="020B0603020102020204" pitchFamily="34" charset="0"/>
              </a:rPr>
              <a:t>3575 individuals</a:t>
            </a:r>
            <a:endParaRPr lang="en-NZ" sz="3200" b="1" dirty="0">
              <a:solidFill>
                <a:srgbClr val="00B0F0"/>
              </a:solidFill>
              <a:latin typeface="Franklin Gothic Medium" panose="020B0603020102020204" pitchFamily="34" charset="0"/>
            </a:endParaRPr>
          </a:p>
        </p:txBody>
      </p:sp>
      <p:pic>
        <p:nvPicPr>
          <p:cNvPr id="5" name="Picture 4"/>
          <p:cNvPicPr>
            <a:picLocks noChangeAspect="1"/>
          </p:cNvPicPr>
          <p:nvPr/>
        </p:nvPicPr>
        <p:blipFill>
          <a:blip r:embed="rId3"/>
          <a:stretch>
            <a:fillRect/>
          </a:stretch>
        </p:blipFill>
        <p:spPr>
          <a:xfrm>
            <a:off x="-263036" y="196762"/>
            <a:ext cx="4835036" cy="6067112"/>
          </a:xfrm>
          <a:prstGeom prst="rect">
            <a:avLst/>
          </a:prstGeom>
        </p:spPr>
      </p:pic>
    </p:spTree>
    <p:extLst>
      <p:ext uri="{BB962C8B-B14F-4D97-AF65-F5344CB8AC3E}">
        <p14:creationId xmlns:p14="http://schemas.microsoft.com/office/powerpoint/2010/main" val="3891997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28936" y="397648"/>
            <a:ext cx="3875649" cy="5570756"/>
          </a:xfrm>
          <a:prstGeom prst="rect">
            <a:avLst/>
          </a:prstGeom>
        </p:spPr>
        <p:txBody>
          <a:bodyPr wrap="square">
            <a:spAutoFit/>
          </a:bodyPr>
          <a:lstStyle/>
          <a:p>
            <a:pPr algn="ctr"/>
            <a:r>
              <a:rPr lang="en-NZ" sz="4800" b="1" dirty="0">
                <a:solidFill>
                  <a:srgbClr val="002060"/>
                </a:solidFill>
                <a:latin typeface="Franklin Gothic Medium" panose="020B0603020102020204" pitchFamily="34" charset="0"/>
              </a:rPr>
              <a:t>6</a:t>
            </a:r>
            <a:r>
              <a:rPr lang="en-NZ" sz="4800" b="1" dirty="0" smtClean="0">
                <a:solidFill>
                  <a:srgbClr val="002060"/>
                </a:solidFill>
                <a:latin typeface="Franklin Gothic Medium" panose="020B0603020102020204" pitchFamily="34" charset="0"/>
              </a:rPr>
              <a:t>.</a:t>
            </a:r>
            <a:endParaRPr lang="en-NZ" sz="4800" b="1" dirty="0">
              <a:solidFill>
                <a:srgbClr val="002060"/>
              </a:solidFill>
              <a:latin typeface="Franklin Gothic Medium" panose="020B0603020102020204" pitchFamily="34" charset="0"/>
            </a:endParaRPr>
          </a:p>
          <a:p>
            <a:pPr algn="ctr"/>
            <a:r>
              <a:rPr lang="en-NZ" sz="4800" b="1" dirty="0">
                <a:solidFill>
                  <a:srgbClr val="002060"/>
                </a:solidFill>
                <a:latin typeface="Franklin Gothic Medium" panose="020B0603020102020204" pitchFamily="34" charset="0"/>
              </a:rPr>
              <a:t>Now</a:t>
            </a:r>
          </a:p>
          <a:p>
            <a:pPr algn="ctr"/>
            <a:r>
              <a:rPr lang="en-NZ" sz="4800" b="1" dirty="0">
                <a:solidFill>
                  <a:srgbClr val="002060"/>
                </a:solidFill>
                <a:latin typeface="Franklin Gothic Medium" panose="020B0603020102020204" pitchFamily="34" charset="0"/>
              </a:rPr>
              <a:t>Smoke Free </a:t>
            </a:r>
          </a:p>
          <a:p>
            <a:pPr algn="ctr"/>
            <a:endParaRPr lang="en-NZ" sz="1200" b="1" dirty="0">
              <a:solidFill>
                <a:srgbClr val="002060"/>
              </a:solidFill>
              <a:latin typeface="Franklin Gothic Medium" panose="020B0603020102020204" pitchFamily="34" charset="0"/>
            </a:endParaRPr>
          </a:p>
          <a:p>
            <a:pPr algn="ctr"/>
            <a:r>
              <a:rPr lang="en-NZ" sz="4800" b="1" dirty="0">
                <a:solidFill>
                  <a:srgbClr val="00B0F0"/>
                </a:solidFill>
                <a:latin typeface="Franklin Gothic Medium" panose="020B0603020102020204" pitchFamily="34" charset="0"/>
              </a:rPr>
              <a:t>Target: 15%</a:t>
            </a:r>
          </a:p>
          <a:p>
            <a:pPr algn="ctr"/>
            <a:r>
              <a:rPr lang="en-NZ" sz="4400" b="1" dirty="0">
                <a:solidFill>
                  <a:srgbClr val="00B0F0"/>
                </a:solidFill>
                <a:latin typeface="Franklin Gothic Medium" panose="020B0603020102020204" pitchFamily="34" charset="0"/>
              </a:rPr>
              <a:t>Result: 14%</a:t>
            </a:r>
          </a:p>
          <a:p>
            <a:pPr algn="ctr"/>
            <a:r>
              <a:rPr lang="en-NZ" sz="3200" b="1" dirty="0">
                <a:solidFill>
                  <a:srgbClr val="00B0F0"/>
                </a:solidFill>
                <a:latin typeface="Franklin Gothic Medium" panose="020B0603020102020204" pitchFamily="34" charset="0"/>
              </a:rPr>
              <a:t>149/1042 </a:t>
            </a:r>
            <a:r>
              <a:rPr lang="en-NZ" sz="3200" b="1" dirty="0" smtClean="0">
                <a:solidFill>
                  <a:srgbClr val="00B0F0"/>
                </a:solidFill>
                <a:latin typeface="Franklin Gothic Medium" panose="020B0603020102020204" pitchFamily="34" charset="0"/>
              </a:rPr>
              <a:t>families</a:t>
            </a:r>
          </a:p>
          <a:p>
            <a:pPr algn="ctr"/>
            <a:r>
              <a:rPr lang="en-NZ" sz="3200" b="1" dirty="0" smtClean="0">
                <a:solidFill>
                  <a:srgbClr val="00B0F0"/>
                </a:solidFill>
                <a:latin typeface="Franklin Gothic Medium" panose="020B0603020102020204" pitchFamily="34" charset="0"/>
              </a:rPr>
              <a:t>820 individuals</a:t>
            </a:r>
            <a:endParaRPr lang="en-NZ" sz="3200" b="1" dirty="0">
              <a:solidFill>
                <a:srgbClr val="00B0F0"/>
              </a:solidFill>
              <a:latin typeface="Franklin Gothic Medium" panose="020B0603020102020204" pitchFamily="34" charset="0"/>
            </a:endParaRPr>
          </a:p>
          <a:p>
            <a:pPr algn="ctr"/>
            <a:endParaRPr lang="en-NZ" sz="4400" b="1" dirty="0">
              <a:solidFill>
                <a:srgbClr val="002060"/>
              </a:solidFill>
              <a:latin typeface="Franklin Gothic Medium" panose="020B0603020102020204" pitchFamily="34"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7882" t="1454" r="18828" b="6895"/>
          <a:stretch/>
        </p:blipFill>
        <p:spPr>
          <a:xfrm>
            <a:off x="-154601" y="-136000"/>
            <a:ext cx="4854617" cy="7129999"/>
          </a:xfrm>
          <a:prstGeom prst="rect">
            <a:avLst/>
          </a:prstGeom>
        </p:spPr>
      </p:pic>
    </p:spTree>
    <p:extLst>
      <p:ext uri="{BB962C8B-B14F-4D97-AF65-F5344CB8AC3E}">
        <p14:creationId xmlns:p14="http://schemas.microsoft.com/office/powerpoint/2010/main" val="2249720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736" y="0"/>
            <a:ext cx="9086020" cy="6858000"/>
          </a:xfrm>
          <a:prstGeom prst="rect">
            <a:avLst/>
          </a:prstGeom>
        </p:spPr>
      </p:pic>
    </p:spTree>
    <p:extLst>
      <p:ext uri="{BB962C8B-B14F-4D97-AF65-F5344CB8AC3E}">
        <p14:creationId xmlns:p14="http://schemas.microsoft.com/office/powerpoint/2010/main" val="757989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1"/>
            <a:ext cx="9143999" cy="6976340"/>
          </a:xfrm>
          <a:prstGeom prst="rect">
            <a:avLst/>
          </a:prstGeom>
        </p:spPr>
      </p:pic>
    </p:spTree>
    <p:extLst>
      <p:ext uri="{BB962C8B-B14F-4D97-AF65-F5344CB8AC3E}">
        <p14:creationId xmlns:p14="http://schemas.microsoft.com/office/powerpoint/2010/main" val="501123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400" b="1" dirty="0" smtClean="0">
                <a:solidFill>
                  <a:schemeClr val="accent1">
                    <a:lumMod val="75000"/>
                  </a:schemeClr>
                </a:solidFill>
              </a:rPr>
              <a:t>The Challenge</a:t>
            </a:r>
            <a:endParaRPr lang="en-NZ" sz="4400" b="1" dirty="0">
              <a:solidFill>
                <a:schemeClr val="accent1">
                  <a:lumMod val="75000"/>
                </a:schemeClr>
              </a:solidFill>
            </a:endParaRPr>
          </a:p>
        </p:txBody>
      </p:sp>
      <p:sp>
        <p:nvSpPr>
          <p:cNvPr id="3" name="Content Placeholder 2"/>
          <p:cNvSpPr>
            <a:spLocks noGrp="1"/>
          </p:cNvSpPr>
          <p:nvPr>
            <p:ph idx="1"/>
          </p:nvPr>
        </p:nvSpPr>
        <p:spPr/>
        <p:txBody>
          <a:bodyPr>
            <a:normAutofit/>
          </a:bodyPr>
          <a:lstStyle/>
          <a:p>
            <a:r>
              <a:rPr lang="en-NZ" sz="3600" dirty="0" smtClean="0">
                <a:solidFill>
                  <a:srgbClr val="002060"/>
                </a:solidFill>
              </a:rPr>
              <a:t>Collecting ethnicity specific data</a:t>
            </a:r>
          </a:p>
          <a:p>
            <a:r>
              <a:rPr lang="en-NZ" sz="3600" dirty="0" smtClean="0">
                <a:solidFill>
                  <a:srgbClr val="002060"/>
                </a:solidFill>
              </a:rPr>
              <a:t>Focusing on the right data to answer the right questions</a:t>
            </a:r>
          </a:p>
          <a:p>
            <a:r>
              <a:rPr lang="en-NZ" sz="3600" dirty="0" smtClean="0">
                <a:solidFill>
                  <a:srgbClr val="002060"/>
                </a:solidFill>
              </a:rPr>
              <a:t>Finding new ways to describe and value both the investment and contribution</a:t>
            </a:r>
          </a:p>
          <a:p>
            <a:r>
              <a:rPr lang="en-NZ" sz="3600" dirty="0" smtClean="0">
                <a:solidFill>
                  <a:srgbClr val="002060"/>
                </a:solidFill>
              </a:rPr>
              <a:t>Understanding the need for quality data</a:t>
            </a:r>
          </a:p>
          <a:p>
            <a:r>
              <a:rPr lang="en-NZ" sz="3600" dirty="0" smtClean="0">
                <a:solidFill>
                  <a:srgbClr val="002060"/>
                </a:solidFill>
              </a:rPr>
              <a:t>Changing from output to outcome data</a:t>
            </a:r>
            <a:endParaRPr lang="en-NZ" sz="3600" dirty="0">
              <a:solidFill>
                <a:srgbClr val="002060"/>
              </a:solidFill>
            </a:endParaRPr>
          </a:p>
        </p:txBody>
      </p:sp>
    </p:spTree>
    <p:extLst>
      <p:ext uri="{BB962C8B-B14F-4D97-AF65-F5344CB8AC3E}">
        <p14:creationId xmlns:p14="http://schemas.microsoft.com/office/powerpoint/2010/main" val="3796824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327" y="365126"/>
            <a:ext cx="8642195" cy="1325563"/>
          </a:xfrm>
        </p:spPr>
        <p:txBody>
          <a:bodyPr>
            <a:normAutofit/>
          </a:bodyPr>
          <a:lstStyle/>
          <a:p>
            <a:r>
              <a:rPr lang="en-NZ" sz="4400" b="1" dirty="0" smtClean="0">
                <a:solidFill>
                  <a:srgbClr val="0070C0"/>
                </a:solidFill>
              </a:rPr>
              <a:t>Working together to break through the barriers</a:t>
            </a:r>
            <a:endParaRPr lang="en-NZ" sz="4400" b="1" dirty="0">
              <a:solidFill>
                <a:srgbClr val="0070C0"/>
              </a:solidFill>
            </a:endParaRPr>
          </a:p>
        </p:txBody>
      </p:sp>
      <p:sp>
        <p:nvSpPr>
          <p:cNvPr id="3" name="Subtitle 2"/>
          <p:cNvSpPr>
            <a:spLocks noGrp="1"/>
          </p:cNvSpPr>
          <p:nvPr>
            <p:ph idx="1"/>
          </p:nvPr>
        </p:nvSpPr>
        <p:spPr>
          <a:xfrm>
            <a:off x="245327" y="1690689"/>
            <a:ext cx="8642195" cy="5044648"/>
          </a:xfrm>
        </p:spPr>
        <p:txBody>
          <a:bodyPr>
            <a:normAutofit/>
          </a:bodyPr>
          <a:lstStyle/>
          <a:p>
            <a:pPr marL="0" indent="0">
              <a:buNone/>
            </a:pPr>
            <a:r>
              <a:rPr lang="en-NZ" sz="3600" dirty="0" smtClean="0">
                <a:solidFill>
                  <a:schemeClr val="accent1">
                    <a:lumMod val="50000"/>
                  </a:schemeClr>
                </a:solidFill>
              </a:rPr>
              <a:t>First principles:</a:t>
            </a:r>
          </a:p>
          <a:p>
            <a:r>
              <a:rPr lang="en-NZ" sz="3600" dirty="0" smtClean="0">
                <a:solidFill>
                  <a:schemeClr val="accent1">
                    <a:lumMod val="50000"/>
                  </a:schemeClr>
                </a:solidFill>
              </a:rPr>
              <a:t>Partnership rather than </a:t>
            </a:r>
          </a:p>
          <a:p>
            <a:pPr marL="0" indent="0">
              <a:buNone/>
            </a:pPr>
            <a:r>
              <a:rPr lang="en-NZ" sz="3600" dirty="0" smtClean="0">
                <a:solidFill>
                  <a:schemeClr val="accent1">
                    <a:lumMod val="50000"/>
                  </a:schemeClr>
                </a:solidFill>
              </a:rPr>
              <a:t>paternalism</a:t>
            </a:r>
          </a:p>
          <a:p>
            <a:r>
              <a:rPr lang="en-NZ" sz="3600" dirty="0" smtClean="0">
                <a:solidFill>
                  <a:schemeClr val="accent1">
                    <a:lumMod val="50000"/>
                  </a:schemeClr>
                </a:solidFill>
              </a:rPr>
              <a:t>Collaboration rather than </a:t>
            </a:r>
          </a:p>
          <a:p>
            <a:pPr marL="0" indent="0">
              <a:buNone/>
            </a:pPr>
            <a:r>
              <a:rPr lang="en-NZ" sz="3600" dirty="0" smtClean="0">
                <a:solidFill>
                  <a:schemeClr val="accent1">
                    <a:lumMod val="50000"/>
                  </a:schemeClr>
                </a:solidFill>
              </a:rPr>
              <a:t>control</a:t>
            </a:r>
          </a:p>
          <a:p>
            <a:r>
              <a:rPr lang="en-NZ" sz="3600" dirty="0" smtClean="0">
                <a:solidFill>
                  <a:schemeClr val="accent1">
                    <a:lumMod val="50000"/>
                  </a:schemeClr>
                </a:solidFill>
              </a:rPr>
              <a:t>Strengths based rather than </a:t>
            </a:r>
          </a:p>
          <a:p>
            <a:pPr marL="0" indent="0">
              <a:buNone/>
            </a:pPr>
            <a:r>
              <a:rPr lang="en-NZ" sz="3600" dirty="0" smtClean="0">
                <a:solidFill>
                  <a:schemeClr val="accent1">
                    <a:lumMod val="50000"/>
                  </a:schemeClr>
                </a:solidFill>
              </a:rPr>
              <a:t>deficit focus</a:t>
            </a:r>
          </a:p>
          <a:p>
            <a:r>
              <a:rPr lang="en-NZ" sz="3600" dirty="0" smtClean="0">
                <a:solidFill>
                  <a:schemeClr val="accent1">
                    <a:lumMod val="50000"/>
                  </a:schemeClr>
                </a:solidFill>
              </a:rPr>
              <a:t>Solution focused rather than problem based</a:t>
            </a:r>
          </a:p>
          <a:p>
            <a:pPr marL="0" indent="0">
              <a:buNone/>
            </a:pPr>
            <a:endParaRPr lang="en-NZ" sz="3600" dirty="0">
              <a:solidFill>
                <a:schemeClr val="accent1">
                  <a:lumMod val="50000"/>
                </a:schemeClr>
              </a:solidFill>
            </a:endParaRPr>
          </a:p>
          <a:p>
            <a:pPr marL="0" indent="0">
              <a:buNone/>
            </a:pPr>
            <a:endParaRPr lang="en-NZ" sz="3600" dirty="0" smtClean="0">
              <a:solidFill>
                <a:schemeClr val="accent1">
                  <a:lumMod val="50000"/>
                </a:scheme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5652" y="947856"/>
            <a:ext cx="3699781" cy="2665139"/>
          </a:xfrm>
          <a:prstGeom prst="rect">
            <a:avLst/>
          </a:prstGeom>
        </p:spPr>
      </p:pic>
      <p:pic>
        <p:nvPicPr>
          <p:cNvPr id="9" name="Picture 8"/>
          <p:cNvPicPr>
            <a:picLocks noChangeAspect="1"/>
          </p:cNvPicPr>
          <p:nvPr/>
        </p:nvPicPr>
        <p:blipFill>
          <a:blip r:embed="rId3"/>
          <a:stretch>
            <a:fillRect/>
          </a:stretch>
        </p:blipFill>
        <p:spPr>
          <a:xfrm>
            <a:off x="6187406" y="3737847"/>
            <a:ext cx="2700116" cy="2106090"/>
          </a:xfrm>
          <a:prstGeom prst="rect">
            <a:avLst/>
          </a:prstGeom>
        </p:spPr>
      </p:pic>
    </p:spTree>
    <p:extLst>
      <p:ext uri="{BB962C8B-B14F-4D97-AF65-F5344CB8AC3E}">
        <p14:creationId xmlns:p14="http://schemas.microsoft.com/office/powerpoint/2010/main" val="2317315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grouponcdn.com/deal/b7MKSHuAi4Dfsabm7Pwk/NL-2048x1228/v1/c700x4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710963"/>
            <a:ext cx="9092762" cy="54556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74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3"/>
            <a:ext cx="9139238" cy="698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00085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NZ" dirty="0" smtClean="0"/>
              <a:t>O</a:t>
            </a:r>
            <a:endParaRPr lang="en-NZ"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5352230"/>
              </p:ext>
            </p:extLst>
          </p:nvPr>
        </p:nvGraphicFramePr>
        <p:xfrm>
          <a:off x="628650" y="118744"/>
          <a:ext cx="7886700" cy="6306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456646" y="4583430"/>
            <a:ext cx="2541270" cy="948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Internal Evaluation Project</a:t>
            </a:r>
            <a:endParaRPr lang="en-NZ" dirty="0"/>
          </a:p>
        </p:txBody>
      </p:sp>
      <p:sp>
        <p:nvSpPr>
          <p:cNvPr id="5" name="Rounded Rectangle 4"/>
          <p:cNvSpPr/>
          <p:nvPr/>
        </p:nvSpPr>
        <p:spPr>
          <a:xfrm>
            <a:off x="3361459" y="4570476"/>
            <a:ext cx="2388870" cy="948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Capability Assessment of Information System Users</a:t>
            </a:r>
            <a:endParaRPr lang="en-NZ" dirty="0"/>
          </a:p>
        </p:txBody>
      </p:sp>
      <p:sp>
        <p:nvSpPr>
          <p:cNvPr id="6" name="Rounded Rectangle 5"/>
          <p:cNvSpPr/>
          <p:nvPr/>
        </p:nvSpPr>
        <p:spPr>
          <a:xfrm>
            <a:off x="6181967" y="4570476"/>
            <a:ext cx="2448791" cy="948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Data Systems Review Project</a:t>
            </a:r>
            <a:endParaRPr lang="en-NZ" dirty="0"/>
          </a:p>
        </p:txBody>
      </p:sp>
    </p:spTree>
    <p:extLst>
      <p:ext uri="{BB962C8B-B14F-4D97-AF65-F5344CB8AC3E}">
        <p14:creationId xmlns:p14="http://schemas.microsoft.com/office/powerpoint/2010/main" val="2993110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92477" y="0"/>
            <a:ext cx="4451523" cy="6801862"/>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4800" b="1"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4800" b="1"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Completing financial plans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4800" b="1"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rPr>
              <a:t>or budgets</a:t>
            </a:r>
            <a:endParaRPr kumimoji="0" lang="en-NZ" sz="3200" b="1" i="0" u="none" strike="noStrike" kern="1200" cap="none" spc="0" normalizeH="0" baseline="0" noProof="0" dirty="0">
              <a:ln>
                <a:noFill/>
              </a:ln>
              <a:solidFill>
                <a:srgbClr val="002060"/>
              </a:solidFill>
              <a:effectLst/>
              <a:uLnTx/>
              <a:uFillTx/>
              <a:latin typeface="Franklin Gothic Medium" panose="020B06030201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1200" b="1" i="0" u="none" strike="noStrike" kern="1200" cap="none" spc="0" normalizeH="0" baseline="0" noProof="0" dirty="0">
              <a:ln>
                <a:noFill/>
              </a:ln>
              <a:solidFill>
                <a:srgbClr val="00B0F0"/>
              </a:solidFill>
              <a:effectLst/>
              <a:uLnTx/>
              <a:uFillTx/>
              <a:latin typeface="Franklin Gothic Medium" panose="020B06030201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4800" b="1" i="0" u="none" strike="noStrike" kern="1200" cap="none" spc="0" normalizeH="0" baseline="0" noProof="0" dirty="0">
                <a:ln>
                  <a:noFill/>
                </a:ln>
                <a:solidFill>
                  <a:srgbClr val="00B0F0"/>
                </a:solidFill>
                <a:effectLst/>
                <a:uLnTx/>
                <a:uFillTx/>
                <a:latin typeface="Franklin Gothic Medium" panose="020B0603020102020204" pitchFamily="34" charset="0"/>
                <a:ea typeface="+mn-ea"/>
                <a:cs typeface="+mn-cs"/>
              </a:rPr>
              <a:t>Target: 80%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4800" b="1" i="0" u="none" strike="noStrike" kern="1200" cap="none" spc="0" normalizeH="0" baseline="0" noProof="0" dirty="0">
                <a:ln>
                  <a:noFill/>
                </a:ln>
                <a:solidFill>
                  <a:srgbClr val="00B0F0"/>
                </a:solidFill>
                <a:effectLst/>
                <a:uLnTx/>
                <a:uFillTx/>
                <a:latin typeface="Franklin Gothic Medium" panose="020B0603020102020204" pitchFamily="34" charset="0"/>
                <a:ea typeface="+mn-ea"/>
                <a:cs typeface="+mn-cs"/>
              </a:rPr>
              <a:t>Result: </a:t>
            </a:r>
            <a:r>
              <a:rPr lang="en-NZ" sz="4800" b="1" noProof="0" dirty="0">
                <a:solidFill>
                  <a:srgbClr val="00B0F0"/>
                </a:solidFill>
                <a:latin typeface="Franklin Gothic Medium" panose="020B0603020102020204" pitchFamily="34" charset="0"/>
              </a:rPr>
              <a:t>39</a:t>
            </a:r>
            <a:r>
              <a:rPr kumimoji="0" lang="en-NZ" sz="4800" b="1" i="0" u="none" strike="noStrike" kern="1200" cap="none" spc="0" normalizeH="0" baseline="0" noProof="0" dirty="0">
                <a:ln>
                  <a:noFill/>
                </a:ln>
                <a:solidFill>
                  <a:srgbClr val="00B0F0"/>
                </a:solidFill>
                <a:effectLst/>
                <a:uLnTx/>
                <a:uFillTx/>
                <a:latin typeface="Franklin Gothic Medium" panose="020B0603020102020204" pitchFamily="34" charset="0"/>
                <a:ea typeface="+mn-ea"/>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lang="en-NZ" sz="3200" b="1" noProof="0" dirty="0">
                <a:solidFill>
                  <a:srgbClr val="00B0F0"/>
                </a:solidFill>
                <a:latin typeface="Franklin Gothic Medium" panose="020B0603020102020204" pitchFamily="34" charset="0"/>
              </a:rPr>
              <a:t>370</a:t>
            </a:r>
            <a:r>
              <a:rPr kumimoji="0" lang="en-NZ" sz="3200" b="1" i="0" u="none" strike="noStrike" kern="1200" cap="none" spc="0" normalizeH="0" baseline="0" noProof="0" dirty="0">
                <a:ln>
                  <a:noFill/>
                </a:ln>
                <a:solidFill>
                  <a:srgbClr val="00B0F0"/>
                </a:solidFill>
                <a:effectLst/>
                <a:uLnTx/>
                <a:uFillTx/>
                <a:latin typeface="Franklin Gothic Medium" panose="020B0603020102020204" pitchFamily="34" charset="0"/>
              </a:rPr>
              <a:t>/</a:t>
            </a:r>
            <a:r>
              <a:rPr lang="en-NZ" sz="3200" b="1" noProof="0" dirty="0">
                <a:solidFill>
                  <a:srgbClr val="00B0F0"/>
                </a:solidFill>
                <a:latin typeface="Franklin Gothic Medium" panose="020B0603020102020204" pitchFamily="34" charset="0"/>
              </a:rPr>
              <a:t>955 </a:t>
            </a:r>
            <a:r>
              <a:rPr lang="en-NZ" sz="3200" b="1" noProof="0" dirty="0" smtClean="0">
                <a:solidFill>
                  <a:srgbClr val="00B0F0"/>
                </a:solidFill>
                <a:latin typeface="Franklin Gothic Medium" panose="020B0603020102020204" pitchFamily="34" charset="0"/>
              </a:rPr>
              <a:t>families</a:t>
            </a:r>
          </a:p>
          <a:p>
            <a:pPr marL="0" marR="0" lvl="0" indent="0" algn="ctr" defTabSz="457200" rtl="0" eaLnBrk="1" fontAlgn="auto" latinLnBrk="0" hangingPunct="1">
              <a:lnSpc>
                <a:spcPct val="100000"/>
              </a:lnSpc>
              <a:spcBef>
                <a:spcPts val="0"/>
              </a:spcBef>
              <a:spcAft>
                <a:spcPts val="0"/>
              </a:spcAft>
              <a:buClrTx/>
              <a:buSzTx/>
              <a:buFontTx/>
              <a:buNone/>
              <a:tabLst/>
              <a:defRPr/>
            </a:pPr>
            <a:r>
              <a:rPr lang="en-NZ" sz="3200" b="1" dirty="0" smtClean="0">
                <a:solidFill>
                  <a:srgbClr val="00B0F0"/>
                </a:solidFill>
                <a:latin typeface="Franklin Gothic Medium" panose="020B0603020102020204" pitchFamily="34" charset="0"/>
              </a:rPr>
              <a:t>2035 individuals</a:t>
            </a:r>
            <a:endParaRPr lang="en-NZ" sz="3200" b="1" noProof="0" dirty="0">
              <a:solidFill>
                <a:srgbClr val="00B0F0"/>
              </a:solidFill>
              <a:latin typeface="Franklin Gothic Medium" panose="020B06030201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3600" b="1" i="0" u="none" strike="noStrike" kern="1200" cap="none" spc="0" normalizeH="0" baseline="0" noProof="0" dirty="0">
              <a:ln>
                <a:noFill/>
              </a:ln>
              <a:solidFill>
                <a:srgbClr val="00B0F0"/>
              </a:solidFill>
              <a:effectLst/>
              <a:uLnTx/>
              <a:uFillTx/>
              <a:latin typeface="Franklin Gothic Medium" panose="020B06030201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NZ" sz="3600" b="1" i="0" u="none" strike="noStrike" kern="1200" cap="none" spc="0" normalizeH="0" baseline="0" noProof="0" dirty="0">
              <a:ln>
                <a:noFill/>
              </a:ln>
              <a:solidFill>
                <a:srgbClr val="00B0F0"/>
              </a:solidFill>
              <a:effectLst/>
              <a:uLnTx/>
              <a:uFillTx/>
              <a:latin typeface="Franklin Gothic Medium" panose="020B0603020102020204" pitchFamily="34" charset="0"/>
              <a:ea typeface="+mn-ea"/>
              <a:cs typeface="+mn-cs"/>
            </a:endParaRPr>
          </a:p>
        </p:txBody>
      </p:sp>
      <p:pic>
        <p:nvPicPr>
          <p:cNvPr id="5" name="Picture 4"/>
          <p:cNvPicPr>
            <a:picLocks noChangeAspect="1"/>
          </p:cNvPicPr>
          <p:nvPr/>
        </p:nvPicPr>
        <p:blipFill>
          <a:blip r:embed="rId3"/>
          <a:stretch>
            <a:fillRect/>
          </a:stretch>
        </p:blipFill>
        <p:spPr>
          <a:xfrm>
            <a:off x="0" y="0"/>
            <a:ext cx="4692477" cy="6843161"/>
          </a:xfrm>
          <a:prstGeom prst="rect">
            <a:avLst/>
          </a:prstGeom>
        </p:spPr>
      </p:pic>
    </p:spTree>
    <p:extLst>
      <p:ext uri="{BB962C8B-B14F-4D97-AF65-F5344CB8AC3E}">
        <p14:creationId xmlns:p14="http://schemas.microsoft.com/office/powerpoint/2010/main" val="4032615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13160</TotalTime>
  <Words>521</Words>
  <Application>Microsoft Office PowerPoint</Application>
  <PresentationFormat>On-screen Show (4:3)</PresentationFormat>
  <Paragraphs>110</Paragraphs>
  <Slides>14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Franklin Gothic Medium</vt:lpstr>
      <vt:lpstr>2_Office Theme</vt:lpstr>
      <vt:lpstr>PowerPoint Presentation</vt:lpstr>
      <vt:lpstr>PowerPoint Presentation</vt:lpstr>
      <vt:lpstr>PowerPoint Presentation</vt:lpstr>
      <vt:lpstr>The Challenge</vt:lpstr>
      <vt:lpstr>Working together to break through the barriers</vt:lpstr>
      <vt:lpstr>PowerPoint Presentation</vt:lpstr>
      <vt:lpstr>PowerPoint Presentation</vt:lpstr>
      <vt:lpstr>O</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Claire Lord [SSC]</cp:lastModifiedBy>
  <cp:revision>474</cp:revision>
  <cp:lastPrinted>2016-08-23T04:05:14Z</cp:lastPrinted>
  <dcterms:created xsi:type="dcterms:W3CDTF">2015-09-14T00:29:39Z</dcterms:created>
  <dcterms:modified xsi:type="dcterms:W3CDTF">2016-11-25T01:37:51Z</dcterms:modified>
</cp:coreProperties>
</file>