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3" r:id="rId3"/>
    <p:sldId id="272" r:id="rId4"/>
    <p:sldId id="260" r:id="rId5"/>
    <p:sldId id="264" r:id="rId6"/>
    <p:sldId id="265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789" userDrawn="1">
          <p15:clr>
            <a:srgbClr val="A4A3A4"/>
          </p15:clr>
        </p15:guide>
        <p15:guide id="4" pos="3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97"/>
    <a:srgbClr val="517ECF"/>
    <a:srgbClr val="FFDB8B"/>
    <a:srgbClr val="8EC26A"/>
    <a:srgbClr val="DDDDDD"/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  <p:guide orient="horz" pos="2789"/>
        <p:guide pos="3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839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422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37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245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515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18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623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999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325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963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  <p:pic>
        <p:nvPicPr>
          <p:cNvPr id="8" name="Picture 7" descr="terunanganui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450" y="117231"/>
            <a:ext cx="457196" cy="632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toitu logo (4)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922" y="172960"/>
            <a:ext cx="496529" cy="535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042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6C0B-4C08-4B5B-B235-9FAD47BB5BD3}" type="datetimeFigureOut">
              <a:rPr lang="en-NZ" smtClean="0"/>
              <a:t>21/11/2016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63261-DD64-43BB-A9A0-7595B47D9BA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095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NPOMF Project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8778"/>
            <a:ext cx="6858000" cy="636704"/>
          </a:xfrm>
        </p:spPr>
        <p:txBody>
          <a:bodyPr/>
          <a:lstStyle/>
          <a:p>
            <a:r>
              <a:rPr lang="en-NZ" dirty="0" smtClean="0"/>
              <a:t>Sharing Project Lessons</a:t>
            </a:r>
            <a:endParaRPr lang="en-NZ" dirty="0"/>
          </a:p>
        </p:txBody>
      </p:sp>
      <p:pic>
        <p:nvPicPr>
          <p:cNvPr id="4" name="Picture 3" descr="terunanganui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250" y="1334703"/>
            <a:ext cx="964655" cy="1015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toitu logo (4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730" y="1395413"/>
            <a:ext cx="1013246" cy="8649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25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985" y="707805"/>
            <a:ext cx="2949178" cy="1200150"/>
          </a:xfrm>
        </p:spPr>
        <p:txBody>
          <a:bodyPr/>
          <a:lstStyle/>
          <a:p>
            <a:r>
              <a:rPr lang="en-NZ" dirty="0" smtClean="0">
                <a:solidFill>
                  <a:schemeClr val="accent1">
                    <a:lumMod val="50000"/>
                  </a:schemeClr>
                </a:solidFill>
              </a:rPr>
              <a:t>Project purpose and objectives</a:t>
            </a:r>
            <a:endParaRPr lang="en-N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985" y="1948983"/>
            <a:ext cx="3684251" cy="3691297"/>
          </a:xfrm>
        </p:spPr>
        <p:txBody>
          <a:bodyPr>
            <a:noAutofit/>
          </a:bodyPr>
          <a:lstStyle/>
          <a:p>
            <a:r>
              <a:rPr lang="en-NZ" b="1" dirty="0" smtClean="0">
                <a:solidFill>
                  <a:schemeClr val="accent1">
                    <a:lumMod val="75000"/>
                  </a:schemeClr>
                </a:solidFill>
              </a:rPr>
              <a:t>Outcome</a:t>
            </a:r>
          </a:p>
          <a:p>
            <a:r>
              <a:rPr lang="en-NZ" sz="1125" dirty="0"/>
              <a:t>Improve the quality of life of Ngati Porou </a:t>
            </a:r>
            <a:r>
              <a:rPr lang="en-NZ" sz="1125" dirty="0"/>
              <a:t>and vulnerable </a:t>
            </a:r>
            <a:r>
              <a:rPr lang="en-NZ" sz="1125" dirty="0"/>
              <a:t>families </a:t>
            </a:r>
            <a:r>
              <a:rPr lang="en-NZ" sz="1125" dirty="0"/>
              <a:t>living within </a:t>
            </a:r>
            <a:r>
              <a:rPr lang="en-NZ" sz="1125" dirty="0"/>
              <a:t>the NI East Coast district. </a:t>
            </a:r>
            <a:endParaRPr lang="en-NZ" sz="1125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NI East Coast a top </a:t>
            </a:r>
            <a:r>
              <a:rPr lang="en-NZ" sz="1125" dirty="0"/>
              <a:t>priority areas </a:t>
            </a:r>
            <a:r>
              <a:rPr lang="en-NZ" sz="1125" dirty="0"/>
              <a:t>for children at risk</a:t>
            </a:r>
            <a:endParaRPr lang="en-NZ" sz="1125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TRONPnui </a:t>
            </a:r>
            <a:r>
              <a:rPr lang="en-NZ" sz="1125" dirty="0"/>
              <a:t>work </a:t>
            </a:r>
            <a:r>
              <a:rPr lang="en-NZ" sz="1125" dirty="0"/>
              <a:t>with </a:t>
            </a:r>
            <a:r>
              <a:rPr lang="en-NZ" sz="1125" dirty="0"/>
              <a:t>4000 </a:t>
            </a:r>
            <a:r>
              <a:rPr lang="en-NZ" sz="1125" dirty="0"/>
              <a:t>individuals and/or whānau within the </a:t>
            </a:r>
            <a:r>
              <a:rPr lang="en-NZ" sz="1125" dirty="0"/>
              <a:t>district and we need </a:t>
            </a:r>
            <a:r>
              <a:rPr lang="en-NZ" sz="1125" dirty="0"/>
              <a:t>to understand what is and isn’t working through a repeatable evidence base </a:t>
            </a:r>
            <a:endParaRPr lang="en-NZ" sz="1125" dirty="0"/>
          </a:p>
          <a:p>
            <a:endParaRPr lang="en-NZ" sz="975" dirty="0"/>
          </a:p>
          <a:p>
            <a:r>
              <a:rPr lang="en-NZ" b="1" dirty="0" smtClean="0">
                <a:solidFill>
                  <a:schemeClr val="accent1">
                    <a:lumMod val="75000"/>
                  </a:schemeClr>
                </a:solidFill>
              </a:rPr>
              <a:t>Outputs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125" dirty="0"/>
              <a:t>A NPOMF to </a:t>
            </a:r>
            <a:r>
              <a:rPr lang="en-US" sz="1125" dirty="0"/>
              <a:t>understand if investments and actions are improving the quality of life for vulnerable </a:t>
            </a:r>
            <a:r>
              <a:rPr lang="en-US" sz="1125" dirty="0"/>
              <a:t>families</a:t>
            </a:r>
            <a:endParaRPr lang="en-US" sz="1125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125" dirty="0"/>
              <a:t>Access, test and overlay Government’s big data with </a:t>
            </a:r>
            <a:r>
              <a:rPr lang="en-US" sz="1125" dirty="0"/>
              <a:t>Whanau Oranga </a:t>
            </a:r>
            <a:r>
              <a:rPr lang="en-US" sz="1125" dirty="0" err="1"/>
              <a:t>programme</a:t>
            </a:r>
            <a:r>
              <a:rPr lang="en-US" sz="1125" dirty="0"/>
              <a:t> data </a:t>
            </a:r>
            <a:r>
              <a:rPr lang="en-US" sz="1125" dirty="0"/>
              <a:t>to </a:t>
            </a:r>
            <a:r>
              <a:rPr lang="en-US" sz="1125" dirty="0"/>
              <a:t>understand </a:t>
            </a:r>
            <a:r>
              <a:rPr lang="en-US" sz="1125" dirty="0"/>
              <a:t>the impact of health, education and social sector spending on vulnerable families </a:t>
            </a:r>
            <a:endParaRPr lang="en-US" sz="1125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125" dirty="0"/>
              <a:t>Provide input into predictive </a:t>
            </a:r>
            <a:r>
              <a:rPr lang="en-US" sz="1125" dirty="0"/>
              <a:t>models based on strengths-based social investment approaches to complement </a:t>
            </a:r>
            <a:r>
              <a:rPr lang="en-US" sz="1125" dirty="0"/>
              <a:t>the </a:t>
            </a:r>
            <a:br>
              <a:rPr lang="en-US" sz="1125" dirty="0"/>
            </a:br>
            <a:r>
              <a:rPr lang="en-US" sz="1125" dirty="0"/>
              <a:t>At-Risk model</a:t>
            </a:r>
            <a:endParaRPr lang="en-NZ" sz="1125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5294694" y="2117541"/>
            <a:ext cx="3444860" cy="182596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NZ" sz="1200" b="1" dirty="0">
                <a:solidFill>
                  <a:schemeClr val="accent1">
                    <a:lumMod val="75000"/>
                  </a:schemeClr>
                </a:solidFill>
              </a:rPr>
              <a:t>Statistics NZ Objectives – this PPP</a:t>
            </a:r>
            <a:endParaRPr lang="en-N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Support </a:t>
            </a:r>
            <a:r>
              <a:rPr lang="en-NZ" sz="1125" dirty="0"/>
              <a:t>Statistics NZ to establish a </a:t>
            </a:r>
            <a:r>
              <a:rPr lang="en-NZ" sz="1125" dirty="0"/>
              <a:t>formal </a:t>
            </a:r>
            <a:r>
              <a:rPr lang="en-NZ" sz="1125" dirty="0"/>
              <a:t>programme of engagement with iwi/Māori for development of an appropriate data-driven infrastructure to meet the specific needs of iwi </a:t>
            </a:r>
            <a:r>
              <a:rPr lang="en-NZ" sz="1125" dirty="0"/>
              <a:t>organisations</a:t>
            </a:r>
          </a:p>
          <a:p>
            <a:endParaRPr lang="en-NZ" sz="1200" dirty="0"/>
          </a:p>
        </p:txBody>
      </p:sp>
      <p:pic>
        <p:nvPicPr>
          <p:cNvPr id="3074" name="Picture 2" descr="C:\Users\Zac\AppData\Local\Microsoft\Windows\INetCache\IE\1SC834ZA\재무설계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46" y="3825028"/>
            <a:ext cx="595865" cy="37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Zac\AppData\Local\Microsoft\Windows\INetCache\IE\ARZN6200\measuring_success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88" y="4163156"/>
            <a:ext cx="449663" cy="30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80" y="2395864"/>
            <a:ext cx="442271" cy="47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80" y="3076164"/>
            <a:ext cx="442271" cy="38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4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684" y="1131094"/>
            <a:ext cx="7886700" cy="581941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Project Plan and Deliverables</a:t>
            </a:r>
            <a:endParaRPr lang="en-NZ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36" y="1596154"/>
            <a:ext cx="6210690" cy="4183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90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24" y="1200150"/>
            <a:ext cx="2949178" cy="1200150"/>
          </a:xfrm>
        </p:spPr>
        <p:txBody>
          <a:bodyPr>
            <a:normAutofit fontScale="90000"/>
          </a:bodyPr>
          <a:lstStyle/>
          <a:p>
            <a:r>
              <a:rPr lang="en-NZ" dirty="0" smtClean="0">
                <a:solidFill>
                  <a:schemeClr val="accent6">
                    <a:lumMod val="50000"/>
                  </a:schemeClr>
                </a:solidFill>
              </a:rPr>
              <a:t>Access to area/mesh based data</a:t>
            </a:r>
            <a:endParaRPr lang="en-N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9124" y="2400300"/>
            <a:ext cx="3016442" cy="3087798"/>
          </a:xfrm>
        </p:spPr>
        <p:txBody>
          <a:bodyPr>
            <a:normAutofit fontScale="92500"/>
          </a:bodyPr>
          <a:lstStyle/>
          <a:p>
            <a:r>
              <a:rPr lang="en-NZ" b="1" dirty="0" smtClean="0">
                <a:solidFill>
                  <a:srgbClr val="8EC26A"/>
                </a:solidFill>
              </a:rPr>
              <a:t>Opportunity</a:t>
            </a:r>
            <a:endParaRPr lang="en-NZ" b="1" dirty="0">
              <a:solidFill>
                <a:srgbClr val="8EC26A"/>
              </a:solidFill>
            </a:endParaRPr>
          </a:p>
          <a:p>
            <a:r>
              <a:rPr lang="en-NZ" sz="1125" dirty="0"/>
              <a:t>Understand Iwi and Ethnic strength based indicators/measures against risk factors for place based services</a:t>
            </a:r>
          </a:p>
          <a:p>
            <a:endParaRPr lang="en-NZ" sz="1125" b="1" dirty="0">
              <a:solidFill>
                <a:srgbClr val="8EC26A"/>
              </a:solidFill>
            </a:endParaRPr>
          </a:p>
          <a:p>
            <a:r>
              <a:rPr lang="en-NZ" b="1" dirty="0" smtClean="0">
                <a:solidFill>
                  <a:srgbClr val="8EC26A"/>
                </a:solidFill>
              </a:rPr>
              <a:t>Unrealised Opportunity</a:t>
            </a:r>
            <a:endParaRPr lang="en-NZ" b="1" dirty="0">
              <a:solidFill>
                <a:srgbClr val="8EC26A"/>
              </a:solidFill>
            </a:endParaRPr>
          </a:p>
          <a:p>
            <a:r>
              <a:rPr lang="en-NZ" sz="1125" dirty="0"/>
              <a:t>Difficult to view data due to: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confidentiality and access rules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in legislation and between SNZ and other government departments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by ethnicity, iwi, and to area or mesh block level</a:t>
            </a:r>
          </a:p>
          <a:p>
            <a:r>
              <a:rPr lang="en-NZ" sz="1125" dirty="0"/>
              <a:t>We also encountered the same issues for Education data by school</a:t>
            </a: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5294694" y="1941703"/>
            <a:ext cx="2949178" cy="182596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rgbClr val="8EC26A"/>
                </a:solidFill>
              </a:rPr>
              <a:t>Problem solving approach to realise opportunity</a:t>
            </a:r>
            <a:endParaRPr lang="en-NZ" sz="1200" b="1" dirty="0">
              <a:solidFill>
                <a:srgbClr val="8EC26A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Extracted data at an area level by iwi and ethnicity to identify where no result is returned in place of counts to understand impacts and options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Lifted location up to a higher level that needed, i.e. area not mesh block</a:t>
            </a:r>
          </a:p>
          <a:p>
            <a:endParaRPr lang="en-NZ" sz="1200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5294694" y="3570887"/>
            <a:ext cx="3321754" cy="253949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rgbClr val="8EC26A"/>
                </a:solidFill>
              </a:rPr>
              <a:t>Systemic changes required to fully realise </a:t>
            </a:r>
            <a:r>
              <a:rPr lang="en-NZ" sz="1200" b="1" dirty="0">
                <a:solidFill>
                  <a:srgbClr val="8EC26A"/>
                </a:solidFill>
              </a:rPr>
              <a:t>opportunity</a:t>
            </a:r>
            <a:endParaRPr lang="en-NZ" sz="1200" b="1" dirty="0">
              <a:solidFill>
                <a:srgbClr val="8EC26A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Standard design for access to data at area and mesh block level by ethnicity and iwi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Confidentiality and access protocols in place to protect individuals and enable iwi/NGO access for public good service delivery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Transparent and strategic prioritisation process to systematically increase access to connected data within protocols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NZ" sz="1200" dirty="0"/>
          </a:p>
          <a:p>
            <a:endParaRPr lang="en-NZ" sz="1200" dirty="0"/>
          </a:p>
        </p:txBody>
      </p:sp>
      <p:pic>
        <p:nvPicPr>
          <p:cNvPr id="5122" name="Picture 2" descr="C:\Users\Zac\AppData\Local\Microsoft\Windows\INetCache\IE\1SC834ZA\open-acces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21" y="2686050"/>
            <a:ext cx="363851" cy="28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Zac\AppData\Local\Microsoft\Windows\INetCache\IE\SH0T480Q\grafik_400breit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387" y="4568151"/>
            <a:ext cx="488246" cy="32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C:\Users\Zac\AppData\Local\Microsoft\Windows\INetCache\IE\513K9XUY\SeqZ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60" y="4139712"/>
            <a:ext cx="371345" cy="311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Zac\AppData\Local\Microsoft\Windows\INetCache\IE\1SC834ZA\transparency%2011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114" y="5141912"/>
            <a:ext cx="310845" cy="31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Zac\AppData\Local\Microsoft\Windows\INetCache\IE\1SC834ZA\empleabilidad0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248" y="5152191"/>
            <a:ext cx="254240" cy="26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1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24" y="1200150"/>
            <a:ext cx="3172615" cy="1200150"/>
          </a:xfrm>
        </p:spPr>
        <p:txBody>
          <a:bodyPr>
            <a:normAutofit fontScale="90000"/>
          </a:bodyPr>
          <a:lstStyle/>
          <a:p>
            <a:r>
              <a:rPr lang="en-NZ" dirty="0">
                <a:solidFill>
                  <a:schemeClr val="accent6">
                    <a:lumMod val="50000"/>
                  </a:schemeClr>
                </a:solidFill>
              </a:rPr>
              <a:t>Ability to reconcile data to check reliability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9122" y="2400300"/>
            <a:ext cx="3432217" cy="3456842"/>
          </a:xfrm>
        </p:spPr>
        <p:txBody>
          <a:bodyPr>
            <a:normAutofit fontScale="92500" lnSpcReduction="20000"/>
          </a:bodyPr>
          <a:lstStyle/>
          <a:p>
            <a:r>
              <a:rPr lang="en-NZ" b="1" dirty="0" smtClean="0">
                <a:solidFill>
                  <a:srgbClr val="8EC26A"/>
                </a:solidFill>
              </a:rPr>
              <a:t>Opportunity</a:t>
            </a:r>
            <a:endParaRPr lang="en-NZ" b="1" dirty="0">
              <a:solidFill>
                <a:srgbClr val="8EC26A"/>
              </a:solidFill>
            </a:endParaRPr>
          </a:p>
          <a:p>
            <a:r>
              <a:rPr lang="en-NZ" sz="1125" dirty="0"/>
              <a:t>To check confidence levels between government operational source data and IDI data results. Identify gaps and opportunities for improvement.</a:t>
            </a:r>
            <a:endParaRPr lang="en-NZ" sz="1125" dirty="0"/>
          </a:p>
          <a:p>
            <a:endParaRPr lang="en-NZ" b="1" dirty="0">
              <a:solidFill>
                <a:srgbClr val="8EC26A"/>
              </a:solidFill>
            </a:endParaRPr>
          </a:p>
          <a:p>
            <a:r>
              <a:rPr lang="en-NZ" b="1" dirty="0" smtClean="0">
                <a:solidFill>
                  <a:srgbClr val="8EC26A"/>
                </a:solidFill>
              </a:rPr>
              <a:t>Unrealised Opportunity</a:t>
            </a:r>
            <a:endParaRPr lang="en-NZ" b="1" dirty="0">
              <a:solidFill>
                <a:srgbClr val="8EC26A"/>
              </a:solidFill>
            </a:endParaRPr>
          </a:p>
          <a:p>
            <a:r>
              <a:rPr lang="en-NZ" sz="1125" dirty="0"/>
              <a:t>Problems reconciling/checking data reliability and slow progress – need to have single source of truth, examples: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Data definitions did not match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Totals didn’t match for employed/unemployed when summarised by iwi/region /country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Difference of units and when used, e.g. region versus </a:t>
            </a:r>
            <a:r>
              <a:rPr lang="en-NZ" sz="1125" dirty="0"/>
              <a:t>d</a:t>
            </a:r>
            <a:r>
              <a:rPr lang="en-NZ" sz="1125" dirty="0"/>
              <a:t>istrict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Difference of sources and matching, e.g. iwi classifications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Matching data totals between sources, years and across attributes, e.g. NCEA levels and UE qualifications at specific leaving ages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NZ" sz="10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NZ" sz="1050" dirty="0"/>
          </a:p>
          <a:p>
            <a:endParaRPr lang="en-NZ" sz="1050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5294693" y="2105819"/>
            <a:ext cx="3456584" cy="110187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rgbClr val="8EC26A"/>
                </a:solidFill>
              </a:rPr>
              <a:t>Problem solving approach to realise </a:t>
            </a:r>
            <a:r>
              <a:rPr lang="en-NZ" sz="1200" b="1" dirty="0">
                <a:solidFill>
                  <a:srgbClr val="8EC26A"/>
                </a:solidFill>
              </a:rPr>
              <a:t>opportunity</a:t>
            </a:r>
            <a:endParaRPr lang="en-NZ" sz="1200" b="1" dirty="0">
              <a:solidFill>
                <a:srgbClr val="8EC26A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Extracting and matching IDI and Government publically available to understand what could and couldn’t be matched and noting gaps</a:t>
            </a:r>
            <a:endParaRPr lang="en-NZ" sz="1125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5294693" y="3084404"/>
            <a:ext cx="3456584" cy="2539497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rgbClr val="8EC26A"/>
                </a:solidFill>
              </a:rPr>
              <a:t>Systemic changes required to fully realise opportunity </a:t>
            </a:r>
          </a:p>
          <a:p>
            <a:r>
              <a:rPr lang="en-NZ" sz="1125" dirty="0"/>
              <a:t>To operationalise we will need: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Standard published data model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Full data dictionary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Defined processes for time bound data and attributes from extraction to end user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Access protocols to make data available to iwi/NGO’s based on need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Operational place based service delivery and strategic decision-making solutions</a:t>
            </a:r>
          </a:p>
          <a:p>
            <a:endParaRPr lang="en-NZ" sz="1200" dirty="0"/>
          </a:p>
        </p:txBody>
      </p:sp>
      <p:pic>
        <p:nvPicPr>
          <p:cNvPr id="6146" name="Picture 2" descr="C:\Users\Zac\AppData\Local\Microsoft\Windows\INetCache\IE\SH0T480Q\VSeFq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019" y="3892567"/>
            <a:ext cx="488100" cy="4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Zac\AppData\Local\Microsoft\Windows\INetCache\IE\ARZN6200\IconProtocols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921" y="4614489"/>
            <a:ext cx="405454" cy="48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81325" y="3827917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45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Data Model</a:t>
            </a:r>
          </a:p>
          <a:p>
            <a:r>
              <a:rPr lang="en-NZ" sz="45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Data Dictionary</a:t>
            </a:r>
          </a:p>
          <a:p>
            <a:r>
              <a:rPr lang="en-NZ" sz="45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Agreed Extract &amp; Usage </a:t>
            </a:r>
            <a:br>
              <a:rPr lang="en-NZ" sz="45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en-NZ" sz="45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Standards</a:t>
            </a:r>
            <a:endParaRPr lang="en-NZ" sz="45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7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24" y="1112231"/>
            <a:ext cx="3172615" cy="1200150"/>
          </a:xfrm>
        </p:spPr>
        <p:txBody>
          <a:bodyPr>
            <a:normAutofit/>
          </a:bodyPr>
          <a:lstStyle/>
          <a:p>
            <a:r>
              <a:rPr lang="en-NZ" dirty="0">
                <a:solidFill>
                  <a:schemeClr val="accent6">
                    <a:lumMod val="50000"/>
                  </a:schemeClr>
                </a:solidFill>
              </a:rPr>
              <a:t>Time taken to get access to data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9123" y="2312381"/>
            <a:ext cx="3807344" cy="3600451"/>
          </a:xfrm>
        </p:spPr>
        <p:txBody>
          <a:bodyPr>
            <a:noAutofit/>
          </a:bodyPr>
          <a:lstStyle/>
          <a:p>
            <a:r>
              <a:rPr lang="en-NZ" b="1" dirty="0" smtClean="0">
                <a:solidFill>
                  <a:srgbClr val="8EC26A"/>
                </a:solidFill>
              </a:rPr>
              <a:t>Opportunity</a:t>
            </a:r>
            <a:endParaRPr lang="en-NZ" b="1" dirty="0">
              <a:solidFill>
                <a:srgbClr val="8EC26A"/>
              </a:solidFill>
            </a:endParaRPr>
          </a:p>
          <a:p>
            <a:r>
              <a:rPr lang="en-NZ" sz="1125" dirty="0"/>
              <a:t>Full scope coverage and testing findings with working and reference groups to test results, including mitigation plan to use the SIU Retail layer</a:t>
            </a:r>
            <a:endParaRPr lang="en-NZ" sz="1125" dirty="0"/>
          </a:p>
          <a:p>
            <a:endParaRPr lang="en-NZ" b="1" dirty="0" smtClean="0">
              <a:solidFill>
                <a:srgbClr val="8EC26A"/>
              </a:solidFill>
            </a:endParaRPr>
          </a:p>
          <a:p>
            <a:r>
              <a:rPr lang="en-NZ" b="1" dirty="0" smtClean="0">
                <a:solidFill>
                  <a:srgbClr val="8EC26A"/>
                </a:solidFill>
              </a:rPr>
              <a:t>Unrealised Opportunity</a:t>
            </a:r>
            <a:endParaRPr lang="en-NZ" b="1" dirty="0">
              <a:solidFill>
                <a:srgbClr val="8EC26A"/>
              </a:solidFill>
            </a:endParaRPr>
          </a:p>
          <a:p>
            <a:r>
              <a:rPr lang="en-NZ" dirty="0" smtClean="0"/>
              <a:t>Problems encountered when trying to gain access to data: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Initial access approvals to IDI lab delayed work plan by 2 weeks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Output checking for basic census population data by area - estimated to take 2 weeks, took 2 months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Lab research access to view SIU Retail layer took 26 business days, confidentiality training still required.  </a:t>
            </a:r>
          </a:p>
          <a:p>
            <a:r>
              <a:rPr lang="en-NZ" sz="1125" dirty="0"/>
              <a:t>       </a:t>
            </a:r>
            <a:r>
              <a:rPr lang="en-NZ" sz="1125" i="1" dirty="0"/>
              <a:t>Access delayed getting individual Department approvals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NZ" sz="6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NZ" sz="600" dirty="0"/>
          </a:p>
          <a:p>
            <a:endParaRPr lang="en-NZ" sz="600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5288832" y="1941703"/>
            <a:ext cx="2949178" cy="10139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rgbClr val="8EC26A"/>
                </a:solidFill>
              </a:rPr>
              <a:t>Problem solving approach to realise </a:t>
            </a:r>
            <a:r>
              <a:rPr lang="en-NZ" sz="1200" b="1" dirty="0">
                <a:solidFill>
                  <a:srgbClr val="8EC26A"/>
                </a:solidFill>
              </a:rPr>
              <a:t>opportunity</a:t>
            </a:r>
            <a:endParaRPr lang="en-NZ" sz="1200" b="1" dirty="0">
              <a:solidFill>
                <a:srgbClr val="8EC26A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Project SNZ analyst undertook to complete the output 1 check</a:t>
            </a:r>
            <a:endParaRPr lang="en-NZ" sz="1125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5288833" y="3174281"/>
            <a:ext cx="3562091" cy="21084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rgbClr val="8EC26A"/>
                </a:solidFill>
              </a:rPr>
              <a:t>Systemic changes required to fully realise </a:t>
            </a:r>
            <a:r>
              <a:rPr lang="en-NZ" sz="1200" b="1" dirty="0">
                <a:solidFill>
                  <a:srgbClr val="8EC26A"/>
                </a:solidFill>
              </a:rPr>
              <a:t>opportunity</a:t>
            </a:r>
            <a:endParaRPr lang="en-NZ" sz="1200" b="1" dirty="0">
              <a:solidFill>
                <a:srgbClr val="8EC26A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Streamline project access process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Broaden access process to include analytical and operational purposes as well as research and statistics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Streamline data release process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Consider authorising by organisation with the access and use of data agreed by contract and security protocols</a:t>
            </a:r>
          </a:p>
          <a:p>
            <a:r>
              <a:rPr lang="en-NZ" sz="1125" i="1" dirty="0"/>
              <a:t> </a:t>
            </a:r>
            <a:r>
              <a:rPr lang="en-NZ" sz="1125" i="1" dirty="0"/>
              <a:t>      This will be essential for iwi/NGO place based services</a:t>
            </a:r>
            <a:r>
              <a:rPr lang="en-NZ" sz="1125" i="1" dirty="0"/>
              <a:t>.</a:t>
            </a:r>
            <a:endParaRPr lang="en-NZ" sz="1200" dirty="0"/>
          </a:p>
        </p:txBody>
      </p:sp>
      <p:pic>
        <p:nvPicPr>
          <p:cNvPr id="7170" name="Picture 2" descr="C:\Users\Zac\AppData\Local\Microsoft\Windows\INetCache\IE\513K9XUY\2665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334" y="4729001"/>
            <a:ext cx="536331" cy="36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Zac\AppData\Local\Microsoft\Windows\INetCache\IE\SH0T480Q\8233288287_e3250f7842_b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57" y="4266586"/>
            <a:ext cx="561782" cy="37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Zac\AppData\Local\Microsoft\Windows\INetCache\IE\SH0T480Q\11192770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479" y="3749900"/>
            <a:ext cx="381762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44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265" y="1196479"/>
            <a:ext cx="2949178" cy="582489"/>
          </a:xfrm>
        </p:spPr>
        <p:txBody>
          <a:bodyPr>
            <a:normAutofit fontScale="90000"/>
          </a:bodyPr>
          <a:lstStyle/>
          <a:p>
            <a:r>
              <a:rPr lang="en-NZ" sz="1800" dirty="0">
                <a:solidFill>
                  <a:schemeClr val="accent1">
                    <a:lumMod val="50000"/>
                  </a:schemeClr>
                </a:solidFill>
              </a:rPr>
              <a:t>Other Systemic lessons to fully realise opportunity</a:t>
            </a:r>
            <a:endParaRPr lang="en-NZ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30" name="Picture 6" descr="C:\Users\Zac\AppData\Local\Microsoft\Windows\INetCache\IE\513K9XUY\realising_the_value_logo_rgb-square_0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55" b="22859"/>
          <a:stretch/>
        </p:blipFill>
        <p:spPr bwMode="auto">
          <a:xfrm>
            <a:off x="2711668" y="1472634"/>
            <a:ext cx="615462" cy="32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 txBox="1">
            <a:spLocks/>
          </p:cNvSpPr>
          <p:nvPr/>
        </p:nvSpPr>
        <p:spPr>
          <a:xfrm>
            <a:off x="5301162" y="2104246"/>
            <a:ext cx="3215662" cy="170646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chemeClr val="accent1">
                    <a:lumMod val="75000"/>
                  </a:schemeClr>
                </a:solidFill>
              </a:rPr>
              <a:t>Project planning and resource allocation</a:t>
            </a:r>
            <a:endParaRPr lang="en-N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Appoint a SNZ project manager team during the proposal stage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Have an integrated and detailed plan with interdependent projects identified from the start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Provide the project manager with control over committed resources against estimates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NZ" sz="1050" dirty="0"/>
          </a:p>
          <a:p>
            <a:endParaRPr lang="en-NZ" sz="1050" dirty="0"/>
          </a:p>
        </p:txBody>
      </p:sp>
      <p:pic>
        <p:nvPicPr>
          <p:cNvPr id="13" name="Picture 14" descr="C:\Users\Zac\AppData\Local\Microsoft\Windows\INetCache\IE\ARZN6200\Fotolia_19254548_XS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054" y="3154682"/>
            <a:ext cx="484698" cy="46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6" descr="C:\Users\Zac\AppData\Local\Microsoft\Windows\INetCache\IE\513K9XUY\essential-597x25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904" y="2372187"/>
            <a:ext cx="404258" cy="28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Zac\AppData\Local\Microsoft\Windows\INetCache\IE\513K9XUY\have_another_string_to_your_bow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176" y="2752207"/>
            <a:ext cx="315344" cy="22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Placeholder 3"/>
          <p:cNvSpPr txBox="1">
            <a:spLocks/>
          </p:cNvSpPr>
          <p:nvPr/>
        </p:nvSpPr>
        <p:spPr>
          <a:xfrm>
            <a:off x="5308035" y="3850976"/>
            <a:ext cx="2949178" cy="204719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chemeClr val="accent1">
                    <a:lumMod val="75000"/>
                  </a:schemeClr>
                </a:solidFill>
              </a:rPr>
              <a:t>Project team initiation and access to deliverables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Involve the whole delivery project team from the beginning  so that requirements, expectations and commitments on both sides are understood and/or resolved before the project starts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The SNZ lead(s) must have pre-arranged authority and access to track all project deliverables </a:t>
            </a:r>
          </a:p>
          <a:p>
            <a:endParaRPr lang="en-NZ" sz="1125" dirty="0"/>
          </a:p>
        </p:txBody>
      </p:sp>
      <p:pic>
        <p:nvPicPr>
          <p:cNvPr id="18" name="Picture 6" descr="C:\Users\Zac\AppData\Local\Microsoft\Windows\INetCache\IE\SH0T480Q\project-management-triangle[3]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322" y="4434835"/>
            <a:ext cx="353722" cy="34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Placeholder 3"/>
          <p:cNvSpPr txBox="1">
            <a:spLocks/>
          </p:cNvSpPr>
          <p:nvPr/>
        </p:nvSpPr>
        <p:spPr>
          <a:xfrm>
            <a:off x="834220" y="4018866"/>
            <a:ext cx="3139895" cy="146495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chemeClr val="accent1">
                    <a:lumMod val="75000"/>
                  </a:schemeClr>
                </a:solidFill>
              </a:rPr>
              <a:t>Relationship management and Governance</a:t>
            </a:r>
            <a:endParaRPr lang="en-N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Continues a project lead  and Senior Sponsor from the Maori Strategic Advisor team, who understands iwi partnership requirements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Formalise the governance structure and process to include projects and partners across all iwi/NGO partnership projects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NZ" sz="1125" dirty="0"/>
          </a:p>
          <a:p>
            <a:endParaRPr lang="en-NZ" sz="1125" dirty="0"/>
          </a:p>
        </p:txBody>
      </p:sp>
      <p:pic>
        <p:nvPicPr>
          <p:cNvPr id="21" name="Picture 2" descr="C:\Users\Zac\AppData\Local\Microsoft\Windows\INetCache\IE\ARZN6200\partner9-copy_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98" y="4426854"/>
            <a:ext cx="403327" cy="30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Zac\AppData\Local\Microsoft\Windows\INetCache\IE\513K9XUY\Fotolia_74012888_XS-300x19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07" y="4981507"/>
            <a:ext cx="473674" cy="30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Placeholder 3"/>
          <p:cNvSpPr txBox="1">
            <a:spLocks/>
          </p:cNvSpPr>
          <p:nvPr/>
        </p:nvSpPr>
        <p:spPr>
          <a:xfrm>
            <a:off x="827270" y="1940130"/>
            <a:ext cx="3287519" cy="184011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200" b="1" dirty="0">
                <a:solidFill>
                  <a:srgbClr val="8EC26A"/>
                </a:solidFill>
              </a:rPr>
              <a:t>Project and operational delivery skill sets need to be broadened</a:t>
            </a:r>
            <a:endParaRPr lang="en-NZ" sz="1200" b="1" dirty="0">
              <a:solidFill>
                <a:srgbClr val="8EC26A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Address gaps and/or consider solution outside the SNZ IDI infrastructure, that removes access to data constraints within agreed parameters and protocols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NZ" sz="1125" dirty="0"/>
              <a:t>Widen mix of skills to design and deliver an Operational decision-making solution rather than a Researcher based solution</a:t>
            </a:r>
          </a:p>
        </p:txBody>
      </p:sp>
      <p:pic>
        <p:nvPicPr>
          <p:cNvPr id="24" name="Picture 2" descr="C:\Users\Zac\AppData\Local\Microsoft\Windows\INetCache\IE\1SC834ZA\collaboration[1]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1016" y="3144962"/>
            <a:ext cx="383725" cy="38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7" descr="C:\Users\Zac\AppData\Local\Microsoft\Windows\INetCache\IE\SH0T480Q\The_Future_Project_Logo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63" y="2338745"/>
            <a:ext cx="348762" cy="34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4" descr="C:\Users\Zac\AppData\Local\Microsoft\Windows\INetCache\IE\ARZN6200\Fotolia_19254548_XS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872" y="5273628"/>
            <a:ext cx="484698" cy="46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7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1555</TotalTime>
  <Words>883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Office Theme</vt:lpstr>
      <vt:lpstr>NPOMF Project</vt:lpstr>
      <vt:lpstr>Project purpose and objectives</vt:lpstr>
      <vt:lpstr>Project Plan and Deliverables</vt:lpstr>
      <vt:lpstr>Access to area/mesh based data</vt:lpstr>
      <vt:lpstr>Ability to reconcile data to check reliability</vt:lpstr>
      <vt:lpstr>Time taken to get access to data </vt:lpstr>
      <vt:lpstr>Other Systemic lessons to fully realise opportunity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Nadine Wooller</dc:creator>
  <cp:lastModifiedBy>Claire Lord [SSC]</cp:lastModifiedBy>
  <cp:revision>91</cp:revision>
  <dcterms:created xsi:type="dcterms:W3CDTF">2016-11-06T21:09:10Z</dcterms:created>
  <dcterms:modified xsi:type="dcterms:W3CDTF">2016-11-20T19:51:03Z</dcterms:modified>
</cp:coreProperties>
</file>