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9" r:id="rId2"/>
    <p:sldId id="273" r:id="rId3"/>
    <p:sldId id="272" r:id="rId4"/>
    <p:sldId id="260" r:id="rId5"/>
    <p:sldId id="264" r:id="rId6"/>
    <p:sldId id="265" r:id="rId7"/>
    <p:sldId id="267" r:id="rId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orient="horz" pos="2789" userDrawn="1">
          <p15:clr>
            <a:srgbClr val="A4A3A4"/>
          </p15:clr>
        </p15:guide>
        <p15:guide id="4" pos="352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F97"/>
    <a:srgbClr val="517ECF"/>
    <a:srgbClr val="FFDB8B"/>
    <a:srgbClr val="8EC26A"/>
    <a:srgbClr val="DDDDDD"/>
    <a:srgbClr val="C198E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03" autoAdjust="0"/>
    <p:restoredTop sz="94660"/>
  </p:normalViewPr>
  <p:slideViewPr>
    <p:cSldViewPr snapToGrid="0" showGuides="1">
      <p:cViewPr varScale="1">
        <p:scale>
          <a:sx n="113" d="100"/>
          <a:sy n="113" d="100"/>
        </p:scale>
        <p:origin x="1452" y="96"/>
      </p:cViewPr>
      <p:guideLst>
        <p:guide orient="horz" pos="2160"/>
        <p:guide pos="2880"/>
        <p:guide orient="horz" pos="2789"/>
        <p:guide pos="3529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4883937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261422972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393759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952457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8515694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091850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662352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112999757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42432598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6963831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N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  <p:pic>
        <p:nvPicPr>
          <p:cNvPr id="8" name="Picture 7" descr="terunanganui2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65450" y="117231"/>
            <a:ext cx="457196" cy="632938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 descr="toitu logo (4)"/>
          <p:cNvPicPr/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8922" y="172960"/>
            <a:ext cx="496529" cy="53583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99042306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616C0B-4C08-4B5B-B235-9FAD47BB5BD3}" type="datetimeFigureOut">
              <a:rPr lang="en-NZ" smtClean="0"/>
              <a:t>21/11/2016</a:t>
            </a:fld>
            <a:endParaRPr lang="en-N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N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C63261-DD64-43BB-A9A0-7595B47D9BA4}" type="slidenum">
              <a:rPr lang="en-NZ" smtClean="0"/>
              <a:t>‹#›</a:t>
            </a:fld>
            <a:endParaRPr lang="en-NZ"/>
          </a:p>
        </p:txBody>
      </p:sp>
    </p:spTree>
    <p:extLst>
      <p:ext uri="{BB962C8B-B14F-4D97-AF65-F5344CB8AC3E}">
        <p14:creationId xmlns:p14="http://schemas.microsoft.com/office/powerpoint/2010/main" val="37309528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9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14.jpeg"/><Relationship Id="rId5" Type="http://schemas.openxmlformats.org/officeDocument/2006/relationships/image" Target="../media/image13.jpeg"/><Relationship Id="rId4" Type="http://schemas.openxmlformats.org/officeDocument/2006/relationships/image" Target="../media/image1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9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9.xml"/><Relationship Id="rId4" Type="http://schemas.openxmlformats.org/officeDocument/2006/relationships/image" Target="../media/image19.jpe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26.jpeg"/><Relationship Id="rId3" Type="http://schemas.openxmlformats.org/officeDocument/2006/relationships/image" Target="../media/image21.jpeg"/><Relationship Id="rId7" Type="http://schemas.openxmlformats.org/officeDocument/2006/relationships/image" Target="../media/image25.jpeg"/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9.xml"/><Relationship Id="rId6" Type="http://schemas.openxmlformats.org/officeDocument/2006/relationships/image" Target="../media/image24.png"/><Relationship Id="rId5" Type="http://schemas.openxmlformats.org/officeDocument/2006/relationships/image" Target="../media/image23.png"/><Relationship Id="rId10" Type="http://schemas.openxmlformats.org/officeDocument/2006/relationships/image" Target="../media/image28.png"/><Relationship Id="rId4" Type="http://schemas.openxmlformats.org/officeDocument/2006/relationships/image" Target="../media/image22.jpeg"/><Relationship Id="rId9" Type="http://schemas.openxmlformats.org/officeDocument/2006/relationships/image" Target="../media/image27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NZ" dirty="0" smtClean="0"/>
              <a:t>NPOMF Project</a:t>
            </a:r>
            <a:endParaRPr lang="en-NZ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558778"/>
            <a:ext cx="6858000" cy="636704"/>
          </a:xfrm>
        </p:spPr>
        <p:txBody>
          <a:bodyPr/>
          <a:lstStyle/>
          <a:p>
            <a:r>
              <a:rPr lang="en-NZ" dirty="0" smtClean="0"/>
              <a:t>Sharing Project Lessons</a:t>
            </a:r>
            <a:endParaRPr lang="en-NZ" dirty="0"/>
          </a:p>
        </p:txBody>
      </p:sp>
      <p:pic>
        <p:nvPicPr>
          <p:cNvPr id="4" name="Picture 3" descr="terunanganui2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9250" y="1334703"/>
            <a:ext cx="964655" cy="1015816"/>
          </a:xfrm>
          <a:prstGeom prst="rect">
            <a:avLst/>
          </a:prstGeom>
          <a:noFill/>
          <a:ln>
            <a:noFill/>
          </a:ln>
        </p:spPr>
      </p:pic>
      <p:pic>
        <p:nvPicPr>
          <p:cNvPr id="5" name="Picture 4" descr="toitu logo (4)"/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37730" y="1395413"/>
            <a:ext cx="1013246" cy="864926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5325811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4985" y="707805"/>
            <a:ext cx="2949178" cy="1200150"/>
          </a:xfrm>
        </p:spPr>
        <p:txBody>
          <a:bodyPr/>
          <a:lstStyle/>
          <a:p>
            <a:r>
              <a:rPr lang="en-NZ" dirty="0" smtClean="0">
                <a:solidFill>
                  <a:schemeClr val="accent1">
                    <a:lumMod val="50000"/>
                  </a:schemeClr>
                </a:solidFill>
              </a:rPr>
              <a:t>Project purpose and objectives</a:t>
            </a:r>
            <a:endParaRPr lang="en-NZ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4985" y="1948983"/>
            <a:ext cx="3684251" cy="3691297"/>
          </a:xfrm>
        </p:spPr>
        <p:txBody>
          <a:bodyPr>
            <a:noAutofit/>
          </a:bodyPr>
          <a:lstStyle/>
          <a:p>
            <a:r>
              <a:rPr lang="en-NZ" b="1" dirty="0" smtClean="0">
                <a:solidFill>
                  <a:schemeClr val="accent1">
                    <a:lumMod val="75000"/>
                  </a:schemeClr>
                </a:solidFill>
              </a:rPr>
              <a:t>Outcome</a:t>
            </a:r>
          </a:p>
          <a:p>
            <a:r>
              <a:rPr lang="en-NZ" sz="1125" dirty="0"/>
              <a:t>Improve the quality of life of Ngati Porou </a:t>
            </a:r>
            <a:r>
              <a:rPr lang="en-NZ" sz="1125" dirty="0"/>
              <a:t>and vulnerable </a:t>
            </a:r>
            <a:r>
              <a:rPr lang="en-NZ" sz="1125" dirty="0"/>
              <a:t>families </a:t>
            </a:r>
            <a:r>
              <a:rPr lang="en-NZ" sz="1125" dirty="0"/>
              <a:t>living within </a:t>
            </a:r>
            <a:r>
              <a:rPr lang="en-NZ" sz="1125" dirty="0"/>
              <a:t>the NI East Coast district. </a:t>
            </a:r>
            <a:endParaRPr lang="en-NZ" sz="1125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NI East Coast a top </a:t>
            </a:r>
            <a:r>
              <a:rPr lang="en-NZ" sz="1125" dirty="0"/>
              <a:t>priority areas </a:t>
            </a:r>
            <a:r>
              <a:rPr lang="en-NZ" sz="1125" dirty="0"/>
              <a:t>for children at risk</a:t>
            </a:r>
            <a:endParaRPr lang="en-NZ" sz="1125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TRONPnui </a:t>
            </a:r>
            <a:r>
              <a:rPr lang="en-NZ" sz="1125" dirty="0"/>
              <a:t>work </a:t>
            </a:r>
            <a:r>
              <a:rPr lang="en-NZ" sz="1125" dirty="0"/>
              <a:t>with </a:t>
            </a:r>
            <a:r>
              <a:rPr lang="en-NZ" sz="1125" dirty="0"/>
              <a:t>4000 </a:t>
            </a:r>
            <a:r>
              <a:rPr lang="en-NZ" sz="1125" dirty="0"/>
              <a:t>individuals and/or whānau within the </a:t>
            </a:r>
            <a:r>
              <a:rPr lang="en-NZ" sz="1125" dirty="0"/>
              <a:t>district and we need </a:t>
            </a:r>
            <a:r>
              <a:rPr lang="en-NZ" sz="1125" dirty="0"/>
              <a:t>to understand what is and isn’t working through a repeatable evidence base </a:t>
            </a:r>
            <a:endParaRPr lang="en-NZ" sz="1125" dirty="0"/>
          </a:p>
          <a:p>
            <a:endParaRPr lang="en-NZ" sz="975" dirty="0"/>
          </a:p>
          <a:p>
            <a:r>
              <a:rPr lang="en-NZ" b="1" dirty="0" smtClean="0">
                <a:solidFill>
                  <a:schemeClr val="accent1">
                    <a:lumMod val="75000"/>
                  </a:schemeClr>
                </a:solidFill>
              </a:rPr>
              <a:t>Outputs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125" dirty="0"/>
              <a:t>A NPOMF to </a:t>
            </a:r>
            <a:r>
              <a:rPr lang="en-US" sz="1125" dirty="0"/>
              <a:t>understand if investments and actions are improving the quality of life for vulnerable </a:t>
            </a:r>
            <a:r>
              <a:rPr lang="en-US" sz="1125" dirty="0"/>
              <a:t>families</a:t>
            </a:r>
            <a:endParaRPr lang="en-US" sz="1125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125" dirty="0"/>
              <a:t>Access, test and overlay Government’s big data with </a:t>
            </a:r>
            <a:r>
              <a:rPr lang="en-US" sz="1125" dirty="0"/>
              <a:t>Whanau Oranga </a:t>
            </a:r>
            <a:r>
              <a:rPr lang="en-US" sz="1125" dirty="0" err="1"/>
              <a:t>programme</a:t>
            </a:r>
            <a:r>
              <a:rPr lang="en-US" sz="1125" dirty="0"/>
              <a:t> data </a:t>
            </a:r>
            <a:r>
              <a:rPr lang="en-US" sz="1125" dirty="0"/>
              <a:t>to </a:t>
            </a:r>
            <a:r>
              <a:rPr lang="en-US" sz="1125" dirty="0"/>
              <a:t>understand </a:t>
            </a:r>
            <a:r>
              <a:rPr lang="en-US" sz="1125" dirty="0"/>
              <a:t>the impact of health, education and social sector spending on vulnerable families </a:t>
            </a:r>
            <a:endParaRPr lang="en-US" sz="1125" dirty="0"/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US" sz="1125" dirty="0"/>
              <a:t>Provide input into predictive </a:t>
            </a:r>
            <a:r>
              <a:rPr lang="en-US" sz="1125" dirty="0"/>
              <a:t>models based on strengths-based social investment approaches to complement </a:t>
            </a:r>
            <a:r>
              <a:rPr lang="en-US" sz="1125" dirty="0"/>
              <a:t>the </a:t>
            </a:r>
            <a:br>
              <a:rPr lang="en-US" sz="1125" dirty="0"/>
            </a:br>
            <a:r>
              <a:rPr lang="en-US" sz="1125" dirty="0"/>
              <a:t>At-Risk model</a:t>
            </a:r>
            <a:endParaRPr lang="en-NZ" sz="1125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294694" y="2117541"/>
            <a:ext cx="3444860" cy="182596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80000"/>
              </a:lnSpc>
            </a:pPr>
            <a:r>
              <a:rPr lang="en-NZ" sz="1200" b="1" dirty="0">
                <a:solidFill>
                  <a:schemeClr val="accent1">
                    <a:lumMod val="75000"/>
                  </a:schemeClr>
                </a:solidFill>
              </a:rPr>
              <a:t>Statistics NZ Objectives – this PPP</a:t>
            </a:r>
            <a:endParaRPr lang="en-N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Support </a:t>
            </a:r>
            <a:r>
              <a:rPr lang="en-NZ" sz="1125" dirty="0"/>
              <a:t>Statistics NZ to establish a </a:t>
            </a:r>
            <a:r>
              <a:rPr lang="en-NZ" sz="1125" dirty="0"/>
              <a:t>formal </a:t>
            </a:r>
            <a:r>
              <a:rPr lang="en-NZ" sz="1125" dirty="0"/>
              <a:t>programme of engagement with iwi/Māori for development of an appropriate data-driven infrastructure to meet the specific needs of iwi </a:t>
            </a:r>
            <a:r>
              <a:rPr lang="en-NZ" sz="1125" dirty="0"/>
              <a:t>organisations</a:t>
            </a:r>
          </a:p>
          <a:p>
            <a:endParaRPr lang="en-NZ" sz="1200" dirty="0"/>
          </a:p>
        </p:txBody>
      </p:sp>
      <p:pic>
        <p:nvPicPr>
          <p:cNvPr id="3074" name="Picture 2" descr="C:\Users\Zac\AppData\Local\Microsoft\Windows\INetCache\IE\1SC834ZA\재무설계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446" y="3825028"/>
            <a:ext cx="595865" cy="370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6" name="Picture 4" descr="C:\Users\Zac\AppData\Local\Microsoft\Windows\INetCache\IE\ARZN6200\measuring_succes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4688" y="4163156"/>
            <a:ext cx="449663" cy="3001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80" y="2395864"/>
            <a:ext cx="442271" cy="47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2080" y="3076164"/>
            <a:ext cx="442271" cy="38659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793498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0684" y="1131094"/>
            <a:ext cx="7886700" cy="581941"/>
          </a:xfrm>
        </p:spPr>
        <p:txBody>
          <a:bodyPr>
            <a:normAutofit fontScale="90000"/>
          </a:bodyPr>
          <a:lstStyle/>
          <a:p>
            <a:r>
              <a:rPr lang="en-NZ" dirty="0" smtClean="0"/>
              <a:t>Project Plan and Deliverables</a:t>
            </a:r>
            <a:endParaRPr lang="en-NZ" dirty="0"/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28436" y="1596154"/>
            <a:ext cx="6210690" cy="41837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87901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24" y="1200150"/>
            <a:ext cx="2949178" cy="1200150"/>
          </a:xfrm>
        </p:spPr>
        <p:txBody>
          <a:bodyPr>
            <a:normAutofit fontScale="90000"/>
          </a:bodyPr>
          <a:lstStyle/>
          <a:p>
            <a:r>
              <a:rPr lang="en-NZ" dirty="0" smtClean="0">
                <a:solidFill>
                  <a:schemeClr val="accent6">
                    <a:lumMod val="50000"/>
                  </a:schemeClr>
                </a:solidFill>
              </a:rPr>
              <a:t>Access to area/mesh based data</a:t>
            </a:r>
            <a:endParaRPr lang="en-NZ" dirty="0">
              <a:solidFill>
                <a:schemeClr val="accent6">
                  <a:lumMod val="50000"/>
                </a:schemeClr>
              </a:solidFill>
            </a:endParaRP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124" y="2400300"/>
            <a:ext cx="3016442" cy="3087798"/>
          </a:xfrm>
        </p:spPr>
        <p:txBody>
          <a:bodyPr>
            <a:normAutofit fontScale="92500"/>
          </a:bodyPr>
          <a:lstStyle/>
          <a:p>
            <a:r>
              <a:rPr lang="en-NZ" b="1" dirty="0" smtClean="0">
                <a:solidFill>
                  <a:srgbClr val="8EC26A"/>
                </a:solidFill>
              </a:rPr>
              <a:t>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sz="1125" dirty="0"/>
              <a:t>Understand Iwi and Ethnic strength based indicators/measures against risk factors for place based services</a:t>
            </a:r>
          </a:p>
          <a:p>
            <a:endParaRPr lang="en-NZ" sz="1125" b="1" dirty="0">
              <a:solidFill>
                <a:srgbClr val="8EC26A"/>
              </a:solidFill>
            </a:endParaRPr>
          </a:p>
          <a:p>
            <a:r>
              <a:rPr lang="en-NZ" b="1" dirty="0" smtClean="0">
                <a:solidFill>
                  <a:srgbClr val="8EC26A"/>
                </a:solidFill>
              </a:rPr>
              <a:t>Unrealised 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sz="1125" dirty="0"/>
              <a:t>Difficult to view data due to: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confidentiality and access rules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in legislation and between SNZ and other government departments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by ethnicity, iwi, and to area or mesh block level</a:t>
            </a:r>
          </a:p>
          <a:p>
            <a:r>
              <a:rPr lang="en-NZ" sz="1125" dirty="0"/>
              <a:t>We also encountered the same issues for Education data by school</a:t>
            </a:r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294694" y="1941703"/>
            <a:ext cx="2949178" cy="182596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Problem solving approach to realise opportunity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Extracted data at an area level by iwi and ethnicity to identify where no result is returned in place of counts to understand impacts and options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Lifted location up to a higher level that needed, i.e. area not mesh block</a:t>
            </a:r>
          </a:p>
          <a:p>
            <a:endParaRPr lang="en-NZ" sz="1200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294694" y="3570887"/>
            <a:ext cx="3321754" cy="2539497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Systemic changes required to fully realise </a:t>
            </a:r>
            <a:r>
              <a:rPr lang="en-NZ" sz="1200" b="1" dirty="0">
                <a:solidFill>
                  <a:srgbClr val="8EC26A"/>
                </a:solidFill>
              </a:rPr>
              <a:t>opportunity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Standard design for access to data at area and mesh block level by ethnicity and iwi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Confidentiality and access protocols in place to protect individuals and enable iwi/NGO access for public good service delivery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Transparent and strategic prioritisation process to systematically increase access to connected data within protocols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1200" dirty="0"/>
          </a:p>
          <a:p>
            <a:endParaRPr lang="en-NZ" sz="1200" dirty="0"/>
          </a:p>
        </p:txBody>
      </p:sp>
      <p:pic>
        <p:nvPicPr>
          <p:cNvPr id="5122" name="Picture 2" descr="C:\Users\Zac\AppData\Local\Microsoft\Windows\INetCache\IE\1SC834ZA\open-access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721" y="2686050"/>
            <a:ext cx="363851" cy="28501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9" name="Picture 9" descr="C:\Users\Zac\AppData\Local\Microsoft\Windows\INetCache\IE\SH0T480Q\grafik_400breit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35387" y="4568151"/>
            <a:ext cx="488246" cy="322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30" name="Picture 10" descr="C:\Users\Zac\AppData\Local\Microsoft\Windows\INetCache\IE\513K9XUY\SeqZ6[1].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1960" y="4139712"/>
            <a:ext cx="371345" cy="3110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Zac\AppData\Local\Microsoft\Windows\INetCache\IE\1SC834ZA\transparency%20110[1]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2114" y="5141912"/>
            <a:ext cx="310845" cy="3108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Zac\AppData\Local\Microsoft\Windows\INetCache\IE\1SC834ZA\empleabilidad01[1].jp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71248" y="5152191"/>
            <a:ext cx="254240" cy="2682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5951431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24" y="1200150"/>
            <a:ext cx="3172615" cy="1200150"/>
          </a:xfrm>
        </p:spPr>
        <p:txBody>
          <a:bodyPr>
            <a:normAutofit fontScale="90000"/>
          </a:bodyPr>
          <a:lstStyle/>
          <a:p>
            <a:r>
              <a:rPr lang="en-NZ" dirty="0">
                <a:solidFill>
                  <a:schemeClr val="accent6">
                    <a:lumMod val="50000"/>
                  </a:schemeClr>
                </a:solidFill>
              </a:rPr>
              <a:t>Ability to reconcile data to check reliability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122" y="2400300"/>
            <a:ext cx="3432217" cy="3456842"/>
          </a:xfrm>
        </p:spPr>
        <p:txBody>
          <a:bodyPr>
            <a:normAutofit fontScale="92500" lnSpcReduction="20000"/>
          </a:bodyPr>
          <a:lstStyle/>
          <a:p>
            <a:r>
              <a:rPr lang="en-NZ" b="1" dirty="0" smtClean="0">
                <a:solidFill>
                  <a:srgbClr val="8EC26A"/>
                </a:solidFill>
              </a:rPr>
              <a:t>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sz="1125" dirty="0"/>
              <a:t>To check confidence levels between government operational source data and IDI data results. Identify gaps and opportunities for improvement.</a:t>
            </a:r>
            <a:endParaRPr lang="en-NZ" sz="1125" dirty="0"/>
          </a:p>
          <a:p>
            <a:endParaRPr lang="en-NZ" b="1" dirty="0">
              <a:solidFill>
                <a:srgbClr val="8EC26A"/>
              </a:solidFill>
            </a:endParaRPr>
          </a:p>
          <a:p>
            <a:r>
              <a:rPr lang="en-NZ" b="1" dirty="0" smtClean="0">
                <a:solidFill>
                  <a:srgbClr val="8EC26A"/>
                </a:solidFill>
              </a:rPr>
              <a:t>Unrealised 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sz="1125" dirty="0"/>
              <a:t>Problems reconciling/checking data reliability and slow progress – need to have single source of truth, examples: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Data definitions did not match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Totals didn’t match for employed/unemployed when summarised by iwi/region /country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Difference of units and when used, e.g. region versus </a:t>
            </a:r>
            <a:r>
              <a:rPr lang="en-NZ" sz="1125" dirty="0"/>
              <a:t>d</a:t>
            </a:r>
            <a:r>
              <a:rPr lang="en-NZ" sz="1125" dirty="0"/>
              <a:t>istrict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Difference of sources and matching, e.g. iwi classifications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Matching data totals between sources, years and across attributes, e.g. NCEA levels and UE qualifications at specific leaving ages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105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1050" dirty="0"/>
          </a:p>
          <a:p>
            <a:endParaRPr lang="en-NZ" sz="105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294693" y="2105819"/>
            <a:ext cx="3456584" cy="1101874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Problem solving approach to realise </a:t>
            </a:r>
            <a:r>
              <a:rPr lang="en-NZ" sz="1200" b="1" dirty="0">
                <a:solidFill>
                  <a:srgbClr val="8EC26A"/>
                </a:solidFill>
              </a:rPr>
              <a:t>opportunity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Extracting and matching IDI and Government publically available to understand what could and couldn’t be matched and noting gaps</a:t>
            </a:r>
            <a:endParaRPr lang="en-NZ" sz="1125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294693" y="3084404"/>
            <a:ext cx="3456584" cy="2539497"/>
          </a:xfrm>
          <a:prstGeom prst="rect">
            <a:avLst/>
          </a:prstGeom>
        </p:spPr>
        <p:txBody>
          <a:bodyPr vert="horz" lIns="68580" tIns="34290" rIns="68580" bIns="34290" rtlCol="0">
            <a:normAutofit lnSpcReduction="10000"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Systemic changes required to fully realise opportunity </a:t>
            </a:r>
          </a:p>
          <a:p>
            <a:r>
              <a:rPr lang="en-NZ" sz="1125" dirty="0"/>
              <a:t>To operationalise we will need: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Standard published data model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Full data dictionary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Defined processes for time bound data and attributes from extraction to end user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Access protocols to make data available to iwi/NGO’s based on need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Operational place based service delivery and strategic decision-making solutions</a:t>
            </a:r>
          </a:p>
          <a:p>
            <a:endParaRPr lang="en-NZ" sz="1200" dirty="0"/>
          </a:p>
        </p:txBody>
      </p:sp>
      <p:pic>
        <p:nvPicPr>
          <p:cNvPr id="6146" name="Picture 2" descr="C:\Users\Zac\AppData\Local\Microsoft\Windows\INetCache\IE\SH0T480Q\VSeFq[1]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54019" y="3892567"/>
            <a:ext cx="488100" cy="4715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Zac\AppData\Local\Microsoft\Windows\INetCache\IE\ARZN6200\IconProtocols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41921" y="4614489"/>
            <a:ext cx="405454" cy="48697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681325" y="3827917"/>
            <a:ext cx="72808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NZ" sz="4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Data Model</a:t>
            </a:r>
          </a:p>
          <a:p>
            <a:r>
              <a:rPr lang="en-NZ" sz="4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Data Dictionary</a:t>
            </a:r>
          </a:p>
          <a:p>
            <a:r>
              <a:rPr lang="en-NZ" sz="4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Agreed Extract &amp; Usage </a:t>
            </a:r>
            <a:br>
              <a:rPr lang="en-NZ" sz="4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</a:br>
            <a:r>
              <a:rPr lang="en-NZ" sz="450" b="1" dirty="0">
                <a:solidFill>
                  <a:schemeClr val="bg1">
                    <a:lumMod val="50000"/>
                  </a:schemeClr>
                </a:solidFill>
                <a:latin typeface="Arial Narrow" panose="020B0606020202030204" pitchFamily="34" charset="0"/>
              </a:rPr>
              <a:t>Standards</a:t>
            </a:r>
            <a:endParaRPr lang="en-NZ" sz="450" b="1" dirty="0">
              <a:solidFill>
                <a:schemeClr val="bg1">
                  <a:lumMod val="50000"/>
                </a:schemeClr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5724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9124" y="1112231"/>
            <a:ext cx="3172615" cy="1200150"/>
          </a:xfrm>
        </p:spPr>
        <p:txBody>
          <a:bodyPr>
            <a:normAutofit/>
          </a:bodyPr>
          <a:lstStyle/>
          <a:p>
            <a:r>
              <a:rPr lang="en-NZ" dirty="0">
                <a:solidFill>
                  <a:schemeClr val="accent6">
                    <a:lumMod val="50000"/>
                  </a:schemeClr>
                </a:solidFill>
              </a:rPr>
              <a:t>Time taken to get access to data 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29123" y="2312381"/>
            <a:ext cx="3807344" cy="3600451"/>
          </a:xfrm>
        </p:spPr>
        <p:txBody>
          <a:bodyPr>
            <a:noAutofit/>
          </a:bodyPr>
          <a:lstStyle/>
          <a:p>
            <a:r>
              <a:rPr lang="en-NZ" b="1" dirty="0" smtClean="0">
                <a:solidFill>
                  <a:srgbClr val="8EC26A"/>
                </a:solidFill>
              </a:rPr>
              <a:t>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sz="1125" dirty="0"/>
              <a:t>Full scope coverage and testing findings with working and reference groups to test results, including mitigation plan to use the SIU Retail layer</a:t>
            </a:r>
            <a:endParaRPr lang="en-NZ" sz="1125" dirty="0"/>
          </a:p>
          <a:p>
            <a:endParaRPr lang="en-NZ" b="1" dirty="0" smtClean="0">
              <a:solidFill>
                <a:srgbClr val="8EC26A"/>
              </a:solidFill>
            </a:endParaRPr>
          </a:p>
          <a:p>
            <a:r>
              <a:rPr lang="en-NZ" b="1" dirty="0" smtClean="0">
                <a:solidFill>
                  <a:srgbClr val="8EC26A"/>
                </a:solidFill>
              </a:rPr>
              <a:t>Unrealised Opportunity</a:t>
            </a:r>
            <a:endParaRPr lang="en-NZ" b="1" dirty="0">
              <a:solidFill>
                <a:srgbClr val="8EC26A"/>
              </a:solidFill>
            </a:endParaRPr>
          </a:p>
          <a:p>
            <a:r>
              <a:rPr lang="en-NZ" dirty="0" smtClean="0"/>
              <a:t>Problems encountered when trying to gain access to data: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Initial access approvals to IDI lab delayed work plan by 2 weeks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Output checking for basic census population data by area - estimated to take 2 weeks, took 2 months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Lab research access to view SIU Retail layer took 26 business days, confidentiality training still required.  </a:t>
            </a:r>
          </a:p>
          <a:p>
            <a:r>
              <a:rPr lang="en-NZ" sz="1125" dirty="0"/>
              <a:t>       </a:t>
            </a:r>
            <a:r>
              <a:rPr lang="en-NZ" sz="1125" i="1" dirty="0"/>
              <a:t>Access delayed getting individual Department approvals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600" dirty="0"/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600" dirty="0"/>
          </a:p>
          <a:p>
            <a:endParaRPr lang="en-NZ" sz="600" dirty="0"/>
          </a:p>
        </p:txBody>
      </p:sp>
      <p:sp>
        <p:nvSpPr>
          <p:cNvPr id="9" name="Text Placeholder 3"/>
          <p:cNvSpPr txBox="1">
            <a:spLocks/>
          </p:cNvSpPr>
          <p:nvPr/>
        </p:nvSpPr>
        <p:spPr>
          <a:xfrm>
            <a:off x="5288832" y="1941703"/>
            <a:ext cx="2949178" cy="1013951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Problem solving approach to realise </a:t>
            </a:r>
            <a:r>
              <a:rPr lang="en-NZ" sz="1200" b="1" dirty="0">
                <a:solidFill>
                  <a:srgbClr val="8EC26A"/>
                </a:solidFill>
              </a:rPr>
              <a:t>opportunity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Project SNZ analyst undertook to complete the output 1 check</a:t>
            </a:r>
            <a:endParaRPr lang="en-NZ" sz="1125" dirty="0"/>
          </a:p>
        </p:txBody>
      </p:sp>
      <p:sp>
        <p:nvSpPr>
          <p:cNvPr id="10" name="Text Placeholder 3"/>
          <p:cNvSpPr txBox="1">
            <a:spLocks/>
          </p:cNvSpPr>
          <p:nvPr/>
        </p:nvSpPr>
        <p:spPr>
          <a:xfrm>
            <a:off x="5288833" y="3174281"/>
            <a:ext cx="3562091" cy="2108412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Systemic changes required to fully realise </a:t>
            </a:r>
            <a:r>
              <a:rPr lang="en-NZ" sz="1200" b="1" dirty="0">
                <a:solidFill>
                  <a:srgbClr val="8EC26A"/>
                </a:solidFill>
              </a:rPr>
              <a:t>opportunity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Streamline project access process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Broaden access process to include analytical and operational purposes as well as research and statistics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Streamline data release process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Consider authorising by organisation with the access and use of data agreed by contract and security protocols</a:t>
            </a:r>
          </a:p>
          <a:p>
            <a:r>
              <a:rPr lang="en-NZ" sz="1125" i="1" dirty="0"/>
              <a:t> </a:t>
            </a:r>
            <a:r>
              <a:rPr lang="en-NZ" sz="1125" i="1" dirty="0"/>
              <a:t>      This will be essential for iwi/NGO place based services</a:t>
            </a:r>
            <a:r>
              <a:rPr lang="en-NZ" sz="1125" i="1" dirty="0"/>
              <a:t>.</a:t>
            </a:r>
            <a:endParaRPr lang="en-NZ" sz="1200" dirty="0"/>
          </a:p>
        </p:txBody>
      </p:sp>
      <p:pic>
        <p:nvPicPr>
          <p:cNvPr id="7170" name="Picture 2" descr="C:\Users\Zac\AppData\Local\Microsoft\Windows\INetCache\IE\513K9XUY\266584[1]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334" y="4729001"/>
            <a:ext cx="536331" cy="36403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1" name="Picture 3" descr="C:\Users\Zac\AppData\Local\Microsoft\Windows\INetCache\IE\SH0T480Q\8233288287_e3250f7842_b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5857" y="4266586"/>
            <a:ext cx="561782" cy="37470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172" name="Picture 4" descr="C:\Users\Zac\AppData\Local\Microsoft\Windows\INetCache\IE\SH0T480Q\111927707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44479" y="3749900"/>
            <a:ext cx="381762" cy="3429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2584471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27265" y="1196479"/>
            <a:ext cx="2949178" cy="582489"/>
          </a:xfrm>
        </p:spPr>
        <p:txBody>
          <a:bodyPr>
            <a:normAutofit fontScale="90000"/>
          </a:bodyPr>
          <a:lstStyle/>
          <a:p>
            <a:r>
              <a:rPr lang="en-NZ" sz="1800" dirty="0">
                <a:solidFill>
                  <a:schemeClr val="accent1">
                    <a:lumMod val="50000"/>
                  </a:schemeClr>
                </a:solidFill>
              </a:rPr>
              <a:t>Other Systemic lessons to fully realise opportunity</a:t>
            </a:r>
            <a:endParaRPr lang="en-NZ" sz="1800" dirty="0">
              <a:solidFill>
                <a:schemeClr val="accent1">
                  <a:lumMod val="50000"/>
                </a:schemeClr>
              </a:solidFill>
            </a:endParaRPr>
          </a:p>
        </p:txBody>
      </p:sp>
      <p:pic>
        <p:nvPicPr>
          <p:cNvPr id="1030" name="Picture 6" descr="C:\Users\Zac\AppData\Local\Microsoft\Windows\INetCache\IE\513K9XUY\realising_the_value_logo_rgb-square_0[1].jpg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4555" b="22859"/>
          <a:stretch/>
        </p:blipFill>
        <p:spPr bwMode="auto">
          <a:xfrm>
            <a:off x="2711668" y="1472634"/>
            <a:ext cx="615462" cy="3236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Text Placeholder 3"/>
          <p:cNvSpPr txBox="1">
            <a:spLocks/>
          </p:cNvSpPr>
          <p:nvPr/>
        </p:nvSpPr>
        <p:spPr>
          <a:xfrm>
            <a:off x="5301162" y="2104246"/>
            <a:ext cx="3215662" cy="170646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chemeClr val="accent1">
                    <a:lumMod val="75000"/>
                  </a:schemeClr>
                </a:solidFill>
              </a:rPr>
              <a:t>Project planning and resource allocation</a:t>
            </a:r>
            <a:endParaRPr lang="en-N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Appoint a SNZ project manager team during the proposal stage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Have an integrated and detailed plan with interdependent projects identified from the start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Provide the project manager with control over committed resources against estimates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1050" dirty="0"/>
          </a:p>
          <a:p>
            <a:endParaRPr lang="en-NZ" sz="1050" dirty="0"/>
          </a:p>
        </p:txBody>
      </p:sp>
      <p:pic>
        <p:nvPicPr>
          <p:cNvPr id="13" name="Picture 14" descr="C:\Users\Zac\AppData\Local\Microsoft\Windows\INetCache\IE\ARZN6200\Fotolia_19254548_X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80054" y="3154682"/>
            <a:ext cx="484698" cy="4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Picture 16" descr="C:\Users\Zac\AppData\Local\Microsoft\Windows\INetCache\IE\513K9XUY\essential-597x250[1]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96904" y="2372187"/>
            <a:ext cx="404258" cy="28724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5" name="Picture 2" descr="C:\Users\Zac\AppData\Local\Microsoft\Windows\INetCache\IE\513K9XUY\have_another_string_to_your_bow[1].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88176" y="2752207"/>
            <a:ext cx="315344" cy="2281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7" name="Text Placeholder 3"/>
          <p:cNvSpPr txBox="1">
            <a:spLocks/>
          </p:cNvSpPr>
          <p:nvPr/>
        </p:nvSpPr>
        <p:spPr>
          <a:xfrm>
            <a:off x="5308035" y="3850976"/>
            <a:ext cx="2949178" cy="2047190"/>
          </a:xfrm>
          <a:prstGeom prst="rect">
            <a:avLst/>
          </a:prstGeom>
        </p:spPr>
        <p:txBody>
          <a:bodyPr vert="horz" lIns="68580" tIns="34290" rIns="68580" bIns="3429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chemeClr val="accent1">
                    <a:lumMod val="75000"/>
                  </a:schemeClr>
                </a:solidFill>
              </a:rPr>
              <a:t>Project team initiation and access to deliverables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Involve the whole delivery project team from the beginning  so that requirements, expectations and commitments on both sides are understood and/or resolved before the project starts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The SNZ lead(s) must have pre-arranged authority and access to track all project deliverables </a:t>
            </a:r>
          </a:p>
          <a:p>
            <a:endParaRPr lang="en-NZ" sz="1125" dirty="0"/>
          </a:p>
        </p:txBody>
      </p:sp>
      <p:pic>
        <p:nvPicPr>
          <p:cNvPr id="18" name="Picture 6" descr="C:\Users\Zac\AppData\Local\Microsoft\Windows\INetCache\IE\SH0T480Q\project-management-triangle[3][1]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92322" y="4434835"/>
            <a:ext cx="353722" cy="34819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0" name="Text Placeholder 3"/>
          <p:cNvSpPr txBox="1">
            <a:spLocks/>
          </p:cNvSpPr>
          <p:nvPr/>
        </p:nvSpPr>
        <p:spPr>
          <a:xfrm>
            <a:off x="834220" y="4018866"/>
            <a:ext cx="3139895" cy="1464955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chemeClr val="accent1">
                    <a:lumMod val="75000"/>
                  </a:schemeClr>
                </a:solidFill>
              </a:rPr>
              <a:t>Relationship management and Governance</a:t>
            </a:r>
            <a:endParaRPr lang="en-NZ" sz="1200" b="1" dirty="0">
              <a:solidFill>
                <a:schemeClr val="accent1">
                  <a:lumMod val="75000"/>
                </a:schemeClr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Continues a project lead  and Senior Sponsor from the Maori Strategic Advisor team, who understands iwi partnership requirements 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Formalise the governance structure and process to include projects and partners across all iwi/NGO partnership projects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endParaRPr lang="en-NZ" sz="1125" dirty="0"/>
          </a:p>
          <a:p>
            <a:endParaRPr lang="en-NZ" sz="1125" dirty="0"/>
          </a:p>
        </p:txBody>
      </p:sp>
      <p:pic>
        <p:nvPicPr>
          <p:cNvPr id="21" name="Picture 2" descr="C:\Users\Zac\AppData\Local\Microsoft\Windows\INetCache\IE\ARZN6200\partner9-copy_0[1].jpg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5698" y="4426854"/>
            <a:ext cx="403327" cy="3038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3" descr="C:\Users\Zac\AppData\Local\Microsoft\Windows\INetCache\IE\513K9XUY\Fotolia_74012888_XS-300x196[1].jpg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7807" y="4981507"/>
            <a:ext cx="473674" cy="30946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3" name="Text Placeholder 3"/>
          <p:cNvSpPr txBox="1">
            <a:spLocks/>
          </p:cNvSpPr>
          <p:nvPr/>
        </p:nvSpPr>
        <p:spPr>
          <a:xfrm>
            <a:off x="827270" y="1940130"/>
            <a:ext cx="3287519" cy="1840110"/>
          </a:xfrm>
          <a:prstGeom prst="rect">
            <a:avLst/>
          </a:prstGeom>
        </p:spPr>
        <p:txBody>
          <a:bodyPr vert="horz" lIns="68580" tIns="34290" rIns="68580" bIns="34290" rtlCol="0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NZ" sz="1200" b="1" dirty="0">
                <a:solidFill>
                  <a:srgbClr val="8EC26A"/>
                </a:solidFill>
              </a:rPr>
              <a:t>Project and operational delivery skill sets need to be broadened</a:t>
            </a:r>
            <a:endParaRPr lang="en-NZ" sz="1200" b="1" dirty="0">
              <a:solidFill>
                <a:srgbClr val="8EC26A"/>
              </a:solidFill>
            </a:endParaRP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Address gaps and/or consider solution outside the SNZ IDI infrastructure, that removes access to data constraints within agreed parameters and protocols</a:t>
            </a:r>
          </a:p>
          <a:p>
            <a:pPr marL="214313" indent="-214313">
              <a:buFont typeface="Arial" panose="020B0604020202020204" pitchFamily="34" charset="0"/>
              <a:buChar char="•"/>
            </a:pPr>
            <a:r>
              <a:rPr lang="en-NZ" sz="1125" dirty="0"/>
              <a:t>Widen mix of skills to design and deliver an Operational decision-making solution rather than a Researcher based solution</a:t>
            </a:r>
          </a:p>
        </p:txBody>
      </p:sp>
      <p:pic>
        <p:nvPicPr>
          <p:cNvPr id="24" name="Picture 2" descr="C:\Users\Zac\AppData\Local\Microsoft\Windows\INetCache\IE\1SC834ZA\collaboration[1].jpg"/>
          <p:cNvPicPr>
            <a:picLocks noChangeAspect="1" noChangeArrowheads="1"/>
          </p:cNvPicPr>
          <p:nvPr/>
        </p:nvPicPr>
        <p:blipFill rotWithShape="1"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 bwMode="auto">
          <a:xfrm>
            <a:off x="511016" y="3144962"/>
            <a:ext cx="383725" cy="3837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5" name="Picture 7" descr="C:\Users\Zac\AppData\Local\Microsoft\Windows\INetCache\IE\SH0T480Q\The_Future_Project_Logo[1].png"/>
          <p:cNvPicPr>
            <a:picLocks noChangeAspect="1" noChangeArrowheads="1"/>
          </p:cNvPicPr>
          <p:nvPr/>
        </p:nvPicPr>
        <p:blipFill>
          <a:blip r:embed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0263" y="2338745"/>
            <a:ext cx="348762" cy="3487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9" name="Picture 14" descr="C:\Users\Zac\AppData\Local\Microsoft\Windows\INetCache\IE\ARZN6200\Fotolia_19254548_XS[1]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31872" y="5273628"/>
            <a:ext cx="484698" cy="4641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427581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1555</TotalTime>
  <Words>883</Words>
  <Application>Microsoft Office PowerPoint</Application>
  <PresentationFormat>On-screen Show (4:3)</PresentationFormat>
  <Paragraphs>89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Arial Narrow</vt:lpstr>
      <vt:lpstr>Calibri</vt:lpstr>
      <vt:lpstr>Calibri Light</vt:lpstr>
      <vt:lpstr>Office Theme</vt:lpstr>
      <vt:lpstr>NPOMF Project</vt:lpstr>
      <vt:lpstr>Project purpose and objectives</vt:lpstr>
      <vt:lpstr>Project Plan and Deliverables</vt:lpstr>
      <vt:lpstr>Access to area/mesh based data</vt:lpstr>
      <vt:lpstr>Ability to reconcile data to check reliability</vt:lpstr>
      <vt:lpstr>Time taken to get access to data </vt:lpstr>
      <vt:lpstr>Other Systemic lessons to fully realise opportunity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Nadine Wooller</dc:creator>
  <cp:lastModifiedBy>Claire Lord [SSC]</cp:lastModifiedBy>
  <cp:revision>91</cp:revision>
  <dcterms:created xsi:type="dcterms:W3CDTF">2016-11-06T21:09:10Z</dcterms:created>
  <dcterms:modified xsi:type="dcterms:W3CDTF">2016-11-20T19:51:03Z</dcterms:modified>
</cp:coreProperties>
</file>