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Lst>
  <p:notesMasterIdLst>
    <p:notesMasterId r:id="rId9"/>
  </p:notesMasterIdLst>
  <p:handoutMasterIdLst>
    <p:handoutMasterId r:id="rId10"/>
  </p:handoutMasterIdLst>
  <p:sldIdLst>
    <p:sldId id="263" r:id="rId2"/>
    <p:sldId id="307" r:id="rId3"/>
    <p:sldId id="309" r:id="rId4"/>
    <p:sldId id="308" r:id="rId5"/>
    <p:sldId id="313" r:id="rId6"/>
    <p:sldId id="314" r:id="rId7"/>
    <p:sldId id="306" r:id="rId8"/>
  </p:sldIdLst>
  <p:sldSz cx="9144000" cy="6858000" type="screen4x3"/>
  <p:notesSz cx="6797675" cy="9926638"/>
  <p:defaultTex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guide id="3" orient="horz" pos="572" userDrawn="1">
          <p15:clr>
            <a:srgbClr val="A4A3A4"/>
          </p15:clr>
        </p15:guide>
        <p15:guide id="4" orient="horz" pos="935" userDrawn="1">
          <p15:clr>
            <a:srgbClr val="A4A3A4"/>
          </p15:clr>
        </p15:guide>
        <p15:guide id="5" orient="horz" pos="1480" userDrawn="1">
          <p15:clr>
            <a:srgbClr val="A4A3A4"/>
          </p15:clr>
        </p15:guide>
        <p15:guide id="6" pos="306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BD03"/>
    <a:srgbClr val="1DBFD5"/>
    <a:srgbClr val="3CD0E4"/>
    <a:srgbClr val="6E99FA"/>
    <a:srgbClr val="FF6600"/>
    <a:srgbClr val="A50021"/>
    <a:srgbClr val="F2F0DA"/>
    <a:srgbClr val="BDB248"/>
    <a:srgbClr val="FFFFFF"/>
    <a:srgbClr val="B61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autoAdjust="0"/>
    <p:restoredTop sz="58112" autoAdjust="0"/>
  </p:normalViewPr>
  <p:slideViewPr>
    <p:cSldViewPr snapToObjects="1" showGuides="1">
      <p:cViewPr varScale="1">
        <p:scale>
          <a:sx n="64" d="100"/>
          <a:sy n="64" d="100"/>
        </p:scale>
        <p:origin x="2568" y="60"/>
      </p:cViewPr>
      <p:guideLst>
        <p:guide orient="horz" pos="2160"/>
        <p:guide pos="2880"/>
        <p:guide orient="horz" pos="572"/>
        <p:guide orient="horz" pos="935"/>
        <p:guide orient="horz" pos="1480"/>
        <p:guide pos="30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2" d="100"/>
          <a:sy n="82" d="100"/>
        </p:scale>
        <p:origin x="39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8" charset="-128"/>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defRPr>
            </a:lvl1pPr>
          </a:lstStyle>
          <a:p>
            <a:pPr>
              <a:defRPr/>
            </a:pPr>
            <a:fld id="{6E73F411-4157-4971-8B41-3E8AD590FC58}" type="datetime1">
              <a:rPr lang="en-NZ"/>
              <a:pPr>
                <a:defRPr/>
              </a:pPr>
              <a:t>21/11/2016</a:t>
            </a:fld>
            <a:endParaRPr lang="en-NZ"/>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8" charset="-128"/>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D7F588-E1AD-4B2A-B134-A3EAB7E560B6}" type="slidenum">
              <a:rPr lang="en-NZ" altLang="en-US"/>
              <a:pPr/>
              <a:t>‹#›</a:t>
            </a:fld>
            <a:endParaRPr lang="en-NZ" altLang="en-US"/>
          </a:p>
        </p:txBody>
      </p:sp>
    </p:spTree>
    <p:extLst>
      <p:ext uri="{BB962C8B-B14F-4D97-AF65-F5344CB8AC3E}">
        <p14:creationId xmlns:p14="http://schemas.microsoft.com/office/powerpoint/2010/main" val="23198135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08" charset="-128"/>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defRPr>
            </a:lvl1pPr>
          </a:lstStyle>
          <a:p>
            <a:pPr>
              <a:defRPr/>
            </a:pPr>
            <a:fld id="{63F1EA61-72DB-404E-B4FB-134065D231A8}" type="datetime1">
              <a:rPr lang="en-NZ"/>
              <a:pPr>
                <a:defRPr/>
              </a:pPr>
              <a:t>21/11/2016</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NZ"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2174853-642D-4E1B-BDE0-E597DDC7B267}" type="slidenum">
              <a:rPr lang="en-NZ" altLang="en-US"/>
              <a:pPr/>
              <a:t>‹#›</a:t>
            </a:fld>
            <a:endParaRPr lang="en-NZ" altLang="en-US"/>
          </a:p>
        </p:txBody>
      </p:sp>
    </p:spTree>
    <p:extLst>
      <p:ext uri="{BB962C8B-B14F-4D97-AF65-F5344CB8AC3E}">
        <p14:creationId xmlns:p14="http://schemas.microsoft.com/office/powerpoint/2010/main" val="71948655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ＭＳ Ｐゴシック" pitchFamily="-6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1</a:t>
            </a:fld>
            <a:endParaRPr lang="en-NZ" altLang="en-US"/>
          </a:p>
        </p:txBody>
      </p:sp>
    </p:spTree>
    <p:extLst>
      <p:ext uri="{BB962C8B-B14F-4D97-AF65-F5344CB8AC3E}">
        <p14:creationId xmlns:p14="http://schemas.microsoft.com/office/powerpoint/2010/main" val="6049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sz="1200" kern="1200" dirty="0" smtClean="0">
                <a:solidFill>
                  <a:schemeClr val="tx1"/>
                </a:solidFill>
                <a:effectLst/>
                <a:latin typeface="+mn-lt"/>
                <a:ea typeface="ＭＳ Ｐゴシック" pitchFamily="-60" charset="-128"/>
                <a:cs typeface="ＭＳ Ｐゴシック" pitchFamily="-60" charset="-128"/>
              </a:rPr>
              <a:t>Last week, following the earthquake that impacted on our building and IT systems, it was confirmed to me how resilient, committed, innovative and supportive of each other Stats NZ staff really are.</a:t>
            </a:r>
          </a:p>
          <a:p>
            <a:endParaRPr lang="en-NZ" sz="1200" kern="1200" dirty="0" smtClean="0">
              <a:solidFill>
                <a:schemeClr val="tx1"/>
              </a:solidFill>
              <a:effectLst/>
              <a:latin typeface="+mn-lt"/>
              <a:ea typeface="ＭＳ Ｐゴシック" pitchFamily="-60" charset="-128"/>
              <a:cs typeface="ＭＳ Ｐゴシック" pitchFamily="-60" charset="-128"/>
            </a:endParaRPr>
          </a:p>
          <a:p>
            <a:r>
              <a:rPr lang="en-NZ" sz="1200" kern="1200" dirty="0" smtClean="0">
                <a:solidFill>
                  <a:schemeClr val="tx1"/>
                </a:solidFill>
                <a:effectLst/>
                <a:latin typeface="+mn-lt"/>
                <a:ea typeface="ＭＳ Ｐゴシック" pitchFamily="-60" charset="-128"/>
                <a:cs typeface="ＭＳ Ｐゴシック" pitchFamily="-60" charset="-128"/>
              </a:rPr>
              <a:t>We have been overwhelmed with messages and offers of support from all sectors of the community. Thank you to you all.</a:t>
            </a:r>
          </a:p>
          <a:p>
            <a:endParaRPr lang="en-NZ" sz="1200" kern="1200" dirty="0" smtClean="0">
              <a:solidFill>
                <a:schemeClr val="tx1"/>
              </a:solidFill>
              <a:effectLst/>
              <a:latin typeface="+mn-lt"/>
              <a:ea typeface="ＭＳ Ｐゴシック" pitchFamily="-60" charset="-128"/>
              <a:cs typeface="ＭＳ Ｐゴシック" pitchFamily="-60" charset="-128"/>
            </a:endParaRPr>
          </a:p>
          <a:p>
            <a:r>
              <a:rPr lang="en-NZ" sz="1200" kern="1200" dirty="0" smtClean="0">
                <a:solidFill>
                  <a:schemeClr val="tx1"/>
                </a:solidFill>
                <a:effectLst/>
                <a:latin typeface="+mn-lt"/>
                <a:ea typeface="ＭＳ Ｐゴシック" pitchFamily="-60" charset="-128"/>
                <a:cs typeface="ＭＳ Ｐゴシック" pitchFamily="-60" charset="-128"/>
              </a:rPr>
              <a:t>This is in part reflective of the work we have been doing over the last couple of years to connect with various communities who can work with us to unleash the power of data. It is great to be part of a larger support network of friends and partners.</a:t>
            </a:r>
          </a:p>
          <a:p>
            <a:endParaRPr lang="en-NZ" sz="1200" kern="1200" dirty="0" smtClean="0">
              <a:solidFill>
                <a:schemeClr val="tx1"/>
              </a:solidFill>
              <a:effectLst/>
              <a:latin typeface="+mn-lt"/>
              <a:ea typeface="ＭＳ Ｐゴシック" pitchFamily="-60" charset="-128"/>
              <a:cs typeface="ＭＳ Ｐゴシック" pitchFamily="-60" charset="-128"/>
            </a:endParaRPr>
          </a:p>
          <a:p>
            <a:r>
              <a:rPr lang="en-NZ" sz="1200" kern="1200" dirty="0" smtClean="0">
                <a:solidFill>
                  <a:schemeClr val="tx1"/>
                </a:solidFill>
                <a:effectLst/>
                <a:latin typeface="+mn-lt"/>
                <a:ea typeface="ＭＳ Ｐゴシック" pitchFamily="-60" charset="-128"/>
                <a:cs typeface="ＭＳ Ｐゴシック" pitchFamily="-60" charset="-128"/>
              </a:rPr>
              <a:t>Our partnership approach is to stand together with senior leaders to learn together, break new ground, bring new perspectives, and actively work together to progress towards our goals.</a:t>
            </a:r>
          </a:p>
          <a:p>
            <a:endParaRPr lang="en-NZ" sz="1200" kern="1200" dirty="0" smtClean="0">
              <a:solidFill>
                <a:schemeClr val="tx1"/>
              </a:solidFill>
              <a:effectLst/>
              <a:latin typeface="+mn-lt"/>
              <a:ea typeface="ＭＳ Ｐゴシック" pitchFamily="-60" charset="-128"/>
              <a:cs typeface="ＭＳ Ｐゴシック" pitchFamily="-60" charset="-128"/>
            </a:endParaRPr>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2</a:t>
            </a:fld>
            <a:endParaRPr lang="en-NZ" altLang="en-US"/>
          </a:p>
        </p:txBody>
      </p:sp>
    </p:spTree>
    <p:extLst>
      <p:ext uri="{BB962C8B-B14F-4D97-AF65-F5344CB8AC3E}">
        <p14:creationId xmlns:p14="http://schemas.microsoft.com/office/powerpoint/2010/main" val="140519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0" fontAlgn="base" hangingPunct="0"/>
            <a:r>
              <a:rPr lang="en-US" sz="1200" kern="1200" dirty="0" smtClean="0">
                <a:solidFill>
                  <a:schemeClr val="tx1"/>
                </a:solidFill>
                <a:effectLst/>
                <a:latin typeface="+mn-lt"/>
                <a:ea typeface="ＭＳ Ｐゴシック" pitchFamily="-60" charset="-128"/>
                <a:cs typeface="ＭＳ Ｐゴシック" pitchFamily="-60" charset="-128"/>
              </a:rPr>
              <a:t>One of our roles is </a:t>
            </a:r>
            <a:r>
              <a:rPr lang="en-US" sz="1200" i="1" kern="1200" dirty="0" smtClean="0">
                <a:solidFill>
                  <a:schemeClr val="tx1"/>
                </a:solidFill>
                <a:effectLst/>
                <a:latin typeface="+mn-lt"/>
                <a:ea typeface="ＭＳ Ｐゴシック" pitchFamily="-60" charset="-128"/>
                <a:cs typeface="ＭＳ Ｐゴシック" pitchFamily="-60" charset="-128"/>
              </a:rPr>
              <a:t>as </a:t>
            </a:r>
            <a:r>
              <a:rPr lang="en-US" sz="1200" kern="1200" dirty="0" err="1" smtClean="0">
                <a:solidFill>
                  <a:schemeClr val="tx1"/>
                </a:solidFill>
                <a:effectLst/>
                <a:latin typeface="+mn-lt"/>
                <a:ea typeface="ＭＳ Ｐゴシック" pitchFamily="-60" charset="-128"/>
                <a:cs typeface="ＭＳ Ｐゴシック" pitchFamily="-60" charset="-128"/>
              </a:rPr>
              <a:t>kaitiaki</a:t>
            </a:r>
            <a:r>
              <a:rPr lang="en-US" sz="1200" kern="1200" dirty="0" smtClean="0">
                <a:solidFill>
                  <a:schemeClr val="tx1"/>
                </a:solidFill>
                <a:effectLst/>
                <a:latin typeface="+mn-lt"/>
                <a:ea typeface="ＭＳ Ｐゴシック" pitchFamily="-60" charset="-128"/>
                <a:cs typeface="ＭＳ Ｐゴシック" pitchFamily="-60" charset="-128"/>
              </a:rPr>
              <a:t> </a:t>
            </a:r>
            <a:r>
              <a:rPr lang="en-US" sz="1200" i="1" kern="1200" dirty="0" smtClean="0">
                <a:solidFill>
                  <a:schemeClr val="tx1"/>
                </a:solidFill>
                <a:effectLst/>
                <a:latin typeface="+mn-lt"/>
                <a:ea typeface="ＭＳ Ｐゴシック" pitchFamily="-60" charset="-128"/>
                <a:cs typeface="ＭＳ Ｐゴシック" pitchFamily="-60" charset="-128"/>
              </a:rPr>
              <a:t>(guardian) </a:t>
            </a:r>
            <a:r>
              <a:rPr lang="en-US" sz="1200" kern="1200" dirty="0" smtClean="0">
                <a:solidFill>
                  <a:schemeClr val="tx1"/>
                </a:solidFill>
                <a:effectLst/>
                <a:latin typeface="+mn-lt"/>
                <a:ea typeface="ＭＳ Ｐゴシック" pitchFamily="-60" charset="-128"/>
                <a:cs typeface="ＭＳ Ｐゴシック" pitchFamily="-60" charset="-128"/>
              </a:rPr>
              <a:t>of government data. This has implications for iwi and </a:t>
            </a:r>
            <a:r>
              <a:rPr lang="en-NZ" sz="1200" kern="1200" dirty="0" smtClean="0">
                <a:solidFill>
                  <a:schemeClr val="tx1"/>
                </a:solidFill>
                <a:effectLst/>
                <a:latin typeface="+mn-lt"/>
                <a:ea typeface="ＭＳ Ｐゴシック" pitchFamily="-60" charset="-128"/>
                <a:cs typeface="ＭＳ Ｐゴシック" pitchFamily="-60" charset="-128"/>
              </a:rPr>
              <a:t>Māori around the management of data, its integrity, privacy and security and what this means for our respective and collective </a:t>
            </a:r>
            <a:r>
              <a:rPr lang="en-NZ" sz="1200" kern="1200" dirty="0" err="1" smtClean="0">
                <a:solidFill>
                  <a:schemeClr val="tx1"/>
                </a:solidFill>
                <a:effectLst/>
                <a:latin typeface="+mn-lt"/>
                <a:ea typeface="ＭＳ Ｐゴシック" pitchFamily="-60" charset="-128"/>
                <a:cs typeface="ＭＳ Ｐゴシック" pitchFamily="-60" charset="-128"/>
              </a:rPr>
              <a:t>kaitiaki</a:t>
            </a:r>
            <a:r>
              <a:rPr lang="en-NZ" sz="1200" kern="1200" dirty="0" smtClean="0">
                <a:solidFill>
                  <a:schemeClr val="tx1"/>
                </a:solidFill>
                <a:effectLst/>
                <a:latin typeface="+mn-lt"/>
                <a:ea typeface="ＭＳ Ｐゴシック" pitchFamily="-60" charset="-128"/>
                <a:cs typeface="ＭＳ Ｐゴシック" pitchFamily="-60" charset="-128"/>
              </a:rPr>
              <a:t> roles.</a:t>
            </a:r>
          </a:p>
          <a:p>
            <a:pPr eaLnBrk="0" fontAlgn="base" hangingPunct="0"/>
            <a:endParaRPr lang="en-NZ" sz="1200" kern="1200" dirty="0" smtClean="0">
              <a:solidFill>
                <a:schemeClr val="tx1"/>
              </a:solidFill>
              <a:effectLst/>
              <a:latin typeface="+mn-lt"/>
              <a:ea typeface="ＭＳ Ｐゴシック" pitchFamily="-60" charset="-128"/>
              <a:cs typeface="ＭＳ Ｐゴシック" pitchFamily="-60" charset="-128"/>
            </a:endParaRPr>
          </a:p>
          <a:p>
            <a:pPr eaLnBrk="0" fontAlgn="base" hangingPunct="0"/>
            <a:r>
              <a:rPr lang="en-US" sz="1200" kern="1200" dirty="0" smtClean="0">
                <a:solidFill>
                  <a:schemeClr val="tx1"/>
                </a:solidFill>
                <a:effectLst/>
                <a:latin typeface="+mn-lt"/>
                <a:ea typeface="ＭＳ Ｐゴシック" pitchFamily="-60" charset="-128"/>
                <a:cs typeface="ＭＳ Ｐゴシック" pitchFamily="-60" charset="-128"/>
              </a:rPr>
              <a:t>We apply a co-development model approach, working in partnership with iwi and </a:t>
            </a:r>
            <a:r>
              <a:rPr lang="en-NZ" sz="1200" kern="1200" dirty="0" smtClean="0">
                <a:solidFill>
                  <a:schemeClr val="tx1"/>
                </a:solidFill>
                <a:effectLst/>
                <a:latin typeface="+mn-lt"/>
                <a:ea typeface="ＭＳ Ｐゴシック" pitchFamily="-60" charset="-128"/>
                <a:cs typeface="ＭＳ Ｐゴシック" pitchFamily="-60" charset="-128"/>
              </a:rPr>
              <a:t>Māori</a:t>
            </a:r>
            <a:r>
              <a:rPr lang="en-US" sz="1200" kern="1200" dirty="0" smtClean="0">
                <a:solidFill>
                  <a:schemeClr val="tx1"/>
                </a:solidFill>
                <a:effectLst/>
                <a:latin typeface="+mn-lt"/>
                <a:ea typeface="ＭＳ Ｐゴシック" pitchFamily="-60" charset="-128"/>
                <a:cs typeface="ＭＳ Ｐゴシック" pitchFamily="-60" charset="-128"/>
              </a:rPr>
              <a:t> to explore how data can offer insights and collaborating to create value from the data we hold. For example, the combination of census and integrated data is a very powerful resource for iwi and </a:t>
            </a:r>
            <a:r>
              <a:rPr lang="en-NZ" sz="1200" kern="1200" dirty="0" smtClean="0">
                <a:solidFill>
                  <a:schemeClr val="tx1"/>
                </a:solidFill>
                <a:effectLst/>
                <a:latin typeface="+mn-lt"/>
                <a:ea typeface="ＭＳ Ｐゴシック" pitchFamily="-60" charset="-128"/>
                <a:cs typeface="ＭＳ Ｐゴシック" pitchFamily="-60" charset="-128"/>
              </a:rPr>
              <a:t>Māori</a:t>
            </a:r>
            <a:r>
              <a:rPr lang="en-US" sz="1200" kern="1200" dirty="0" smtClean="0">
                <a:solidFill>
                  <a:schemeClr val="tx1"/>
                </a:solidFill>
                <a:effectLst/>
                <a:latin typeface="+mn-lt"/>
                <a:ea typeface="ＭＳ Ｐゴシック" pitchFamily="-60" charset="-128"/>
                <a:cs typeface="ＭＳ Ｐゴシック" pitchFamily="-60" charset="-128"/>
              </a:rPr>
              <a:t> to better understand their data.</a:t>
            </a:r>
          </a:p>
          <a:p>
            <a:pPr eaLnBrk="0" fontAlgn="base" hangingPunct="0"/>
            <a:endParaRPr lang="en-NZ" sz="1200" kern="1200" dirty="0" smtClean="0">
              <a:solidFill>
                <a:schemeClr val="tx1"/>
              </a:solidFill>
              <a:effectLst/>
              <a:latin typeface="+mn-lt"/>
              <a:ea typeface="ＭＳ Ｐゴシック" pitchFamily="-60" charset="-128"/>
              <a:cs typeface="ＭＳ Ｐゴシック" pitchFamily="-60" charset="-128"/>
            </a:endParaRPr>
          </a:p>
          <a:p>
            <a:pPr eaLnBrk="0" fontAlgn="base" hangingPunct="0"/>
            <a:r>
              <a:rPr lang="en-US" sz="1200" kern="1200" dirty="0" smtClean="0">
                <a:solidFill>
                  <a:schemeClr val="tx1"/>
                </a:solidFill>
                <a:effectLst/>
                <a:latin typeface="+mn-lt"/>
                <a:ea typeface="ＭＳ Ｐゴシック" pitchFamily="-60" charset="-128"/>
                <a:cs typeface="ＭＳ Ｐゴシック" pitchFamily="-60" charset="-128"/>
              </a:rPr>
              <a:t>Our aim is to grow value for iwi and </a:t>
            </a:r>
            <a:r>
              <a:rPr lang="en-NZ" sz="1200" kern="1200" dirty="0" smtClean="0">
                <a:solidFill>
                  <a:schemeClr val="tx1"/>
                </a:solidFill>
                <a:effectLst/>
                <a:latin typeface="+mn-lt"/>
                <a:ea typeface="ＭＳ Ｐゴシック" pitchFamily="-60" charset="-128"/>
                <a:cs typeface="ＭＳ Ｐゴシック" pitchFamily="-60" charset="-128"/>
              </a:rPr>
              <a:t>Māori and </a:t>
            </a:r>
            <a:r>
              <a:rPr lang="en-US" sz="1200" kern="1200" dirty="0" smtClean="0">
                <a:solidFill>
                  <a:schemeClr val="tx1"/>
                </a:solidFill>
                <a:effectLst/>
                <a:latin typeface="+mn-lt"/>
                <a:ea typeface="ＭＳ Ｐゴシック" pitchFamily="-60" charset="-128"/>
                <a:cs typeface="ＭＳ Ｐゴシック" pitchFamily="-60" charset="-128"/>
              </a:rPr>
              <a:t>work in partnership </a:t>
            </a:r>
            <a:r>
              <a:rPr lang="en-NZ" sz="1200" kern="1200" dirty="0" smtClean="0">
                <a:solidFill>
                  <a:schemeClr val="tx1"/>
                </a:solidFill>
                <a:effectLst/>
                <a:latin typeface="+mn-lt"/>
                <a:ea typeface="ＭＳ Ｐゴシック" pitchFamily="-60" charset="-128"/>
                <a:cs typeface="ＭＳ Ｐゴシック" pitchFamily="-60" charset="-128"/>
              </a:rPr>
              <a:t>so iwi and Māori can drive and lead projects that inform their own strategies and decision making for social and economic development.</a:t>
            </a:r>
          </a:p>
          <a:p>
            <a:pPr eaLnBrk="0" fontAlgn="base" hangingPunct="0"/>
            <a:endParaRPr lang="en-NZ" sz="1200" kern="1200" dirty="0" smtClean="0">
              <a:solidFill>
                <a:schemeClr val="tx1"/>
              </a:solidFill>
              <a:effectLst/>
              <a:latin typeface="+mn-lt"/>
              <a:ea typeface="ＭＳ Ｐゴシック" pitchFamily="-60" charset="-128"/>
              <a:cs typeface="ＭＳ Ｐゴシック" pitchFamily="-60" charset="-128"/>
            </a:endParaRPr>
          </a:p>
          <a:p>
            <a:pPr eaLnBrk="0" fontAlgn="base" hangingPunct="0"/>
            <a:r>
              <a:rPr lang="en-US" sz="1200" kern="1200" dirty="0" smtClean="0">
                <a:solidFill>
                  <a:schemeClr val="tx1"/>
                </a:solidFill>
                <a:effectLst/>
                <a:latin typeface="+mn-lt"/>
                <a:ea typeface="ＭＳ Ｐゴシック" pitchFamily="-60" charset="-128"/>
                <a:cs typeface="ＭＳ Ｐゴシック" pitchFamily="-60" charset="-128"/>
              </a:rPr>
              <a:t>The projects we are collaborating on are on real-world issues to develop new, relevant and innovative products and services. Each project creates new value from data to improve wellbeing. These projects provide an opportunity for us to understand more about iwi and </a:t>
            </a:r>
            <a:r>
              <a:rPr lang="en-NZ" sz="1200" kern="1200" dirty="0" smtClean="0">
                <a:solidFill>
                  <a:schemeClr val="tx1"/>
                </a:solidFill>
                <a:effectLst/>
                <a:latin typeface="+mn-lt"/>
                <a:ea typeface="ＭＳ Ｐゴシック" pitchFamily="-60" charset="-128"/>
                <a:cs typeface="ＭＳ Ｐゴシック" pitchFamily="-60" charset="-128"/>
              </a:rPr>
              <a:t>Māori </a:t>
            </a:r>
            <a:r>
              <a:rPr lang="en-US" sz="1200" kern="1200" dirty="0" smtClean="0">
                <a:solidFill>
                  <a:schemeClr val="tx1"/>
                </a:solidFill>
                <a:effectLst/>
                <a:latin typeface="+mn-lt"/>
                <a:ea typeface="ＭＳ Ｐゴシック" pitchFamily="-60" charset="-128"/>
                <a:cs typeface="ＭＳ Ｐゴシック" pitchFamily="-60" charset="-128"/>
              </a:rPr>
              <a:t>data needs, as well as improving the way we respond to customized data requests. </a:t>
            </a:r>
            <a:r>
              <a:rPr lang="en-NZ" sz="1200" kern="1200" dirty="0" smtClean="0">
                <a:solidFill>
                  <a:schemeClr val="tx1"/>
                </a:solidFill>
                <a:effectLst/>
                <a:latin typeface="+mn-lt"/>
                <a:ea typeface="ＭＳ Ｐゴシック" pitchFamily="-60" charset="-128"/>
                <a:cs typeface="ＭＳ Ｐゴシック" pitchFamily="-60" charset="-128"/>
              </a:rPr>
              <a:t>Our focus on taking a strong strengths-based approach and work with you to use data and tell your own stories, build capability and enable success and wellbeing.</a:t>
            </a:r>
          </a:p>
          <a:p>
            <a:endParaRPr lang="en-NZ" sz="1100" dirty="0" smtClean="0"/>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3</a:t>
            </a:fld>
            <a:endParaRPr lang="en-NZ" altLang="en-US" dirty="0"/>
          </a:p>
        </p:txBody>
      </p:sp>
    </p:spTree>
    <p:extLst>
      <p:ext uri="{BB962C8B-B14F-4D97-AF65-F5344CB8AC3E}">
        <p14:creationId xmlns:p14="http://schemas.microsoft.com/office/powerpoint/2010/main" val="163519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NZ" sz="1200" kern="1200" dirty="0" smtClean="0">
                <a:solidFill>
                  <a:schemeClr val="tx1"/>
                </a:solidFill>
                <a:effectLst/>
                <a:latin typeface="+mn-lt"/>
                <a:ea typeface="ＭＳ Ｐゴシック" pitchFamily="-60" charset="-128"/>
                <a:cs typeface="ＭＳ Ｐゴシック" pitchFamily="-60" charset="-128"/>
              </a:rPr>
              <a:t>We have a history of working with communities to ascertain how best to enable and support the use of data for decision-making.</a:t>
            </a:r>
          </a:p>
          <a:p>
            <a:r>
              <a:rPr lang="en-NZ" sz="1200" kern="1200" dirty="0" smtClean="0">
                <a:solidFill>
                  <a:schemeClr val="tx1"/>
                </a:solidFill>
                <a:effectLst/>
                <a:latin typeface="+mn-lt"/>
                <a:ea typeface="ＭＳ Ｐゴシック" pitchFamily="-60" charset="-128"/>
                <a:cs typeface="ＭＳ Ｐゴシック" pitchFamily="-60" charset="-128"/>
              </a:rPr>
              <a:t>I want to give you an update on the pilot partnership projects that we established earlier in the year. These are examples of partnerships and action. Progress us encouraging and we’re learning a lot in the process.	</a:t>
            </a:r>
          </a:p>
          <a:p>
            <a:r>
              <a:rPr lang="en-NZ" sz="1200" kern="1200" dirty="0" smtClean="0">
                <a:solidFill>
                  <a:schemeClr val="tx1"/>
                </a:solidFill>
                <a:effectLst/>
                <a:latin typeface="+mn-lt"/>
                <a:ea typeface="ＭＳ Ｐゴシック" pitchFamily="-60" charset="-128"/>
                <a:cs typeface="ＭＳ Ｐゴシック" pitchFamily="-60" charset="-128"/>
              </a:rPr>
              <a:t>With the </a:t>
            </a:r>
            <a:r>
              <a:rPr lang="en-NZ" sz="1200" b="1" kern="1200" dirty="0" smtClean="0">
                <a:solidFill>
                  <a:schemeClr val="tx1"/>
                </a:solidFill>
                <a:effectLst/>
                <a:latin typeface="+mn-lt"/>
                <a:ea typeface="ＭＳ Ｐゴシック" pitchFamily="-60" charset="-128"/>
                <a:cs typeface="ＭＳ Ｐゴシック" pitchFamily="-60" charset="-128"/>
              </a:rPr>
              <a:t>Southern Methodist Mission</a:t>
            </a:r>
            <a:r>
              <a:rPr lang="en-NZ" sz="1200" kern="1200" dirty="0" smtClean="0">
                <a:solidFill>
                  <a:schemeClr val="tx1"/>
                </a:solidFill>
                <a:effectLst/>
                <a:latin typeface="+mn-lt"/>
                <a:ea typeface="ＭＳ Ｐゴシック" pitchFamily="-60" charset="-128"/>
                <a:cs typeface="ＭＳ Ｐゴシック" pitchFamily="-60" charset="-128"/>
              </a:rPr>
              <a:t> we are providing insights into methods to provide safe access to integrated data for non-government organisations. We’re also looking at research issues relating to services deliver and policy settings in the areas of young mothers with no qualifications, and profiling and locating youth in Otago who are not in education, employment (NEET). </a:t>
            </a:r>
          </a:p>
          <a:p>
            <a:r>
              <a:rPr lang="en-NZ" sz="1200" kern="1200" dirty="0" smtClean="0">
                <a:solidFill>
                  <a:schemeClr val="tx1"/>
                </a:solidFill>
                <a:effectLst/>
                <a:latin typeface="+mn-lt"/>
                <a:ea typeface="ＭＳ Ｐゴシック" pitchFamily="-60" charset="-128"/>
                <a:cs typeface="ＭＳ Ｐゴシック" pitchFamily="-60" charset="-128"/>
              </a:rPr>
              <a:t>The indicators are being developed to help Southern Methodist Mission to better understand their clients’ characteristics. The working we’re doing with SMM will be transferable to other NGOs.</a:t>
            </a:r>
          </a:p>
          <a:p>
            <a:r>
              <a:rPr lang="en-NZ" sz="1200" kern="1200" dirty="0" smtClean="0">
                <a:solidFill>
                  <a:schemeClr val="tx1"/>
                </a:solidFill>
                <a:effectLst/>
                <a:latin typeface="+mn-lt"/>
                <a:ea typeface="ＭＳ Ｐゴシック" pitchFamily="-60" charset="-128"/>
                <a:cs typeface="ＭＳ Ｐゴシック" pitchFamily="-60" charset="-128"/>
              </a:rPr>
              <a:t>We’re working </a:t>
            </a:r>
            <a:r>
              <a:rPr lang="en-NZ" sz="1200" b="1" kern="1200" dirty="0" err="1" smtClean="0">
                <a:solidFill>
                  <a:schemeClr val="tx1"/>
                </a:solidFill>
                <a:effectLst/>
                <a:latin typeface="+mn-lt"/>
                <a:ea typeface="ＭＳ Ｐゴシック" pitchFamily="-60" charset="-128"/>
                <a:cs typeface="ＭＳ Ｐゴシック" pitchFamily="-60" charset="-128"/>
              </a:rPr>
              <a:t>Te</a:t>
            </a:r>
            <a:r>
              <a:rPr lang="en-NZ" sz="1200" b="1" kern="1200" dirty="0" smtClean="0">
                <a:solidFill>
                  <a:schemeClr val="tx1"/>
                </a:solidFill>
                <a:effectLst/>
                <a:latin typeface="+mn-lt"/>
                <a:ea typeface="ＭＳ Ｐゴシック" pitchFamily="-60" charset="-128"/>
                <a:cs typeface="ＭＳ Ｐゴシック" pitchFamily="-60" charset="-128"/>
              </a:rPr>
              <a:t> </a:t>
            </a:r>
            <a:r>
              <a:rPr lang="en-NZ" sz="1200" b="1" kern="1200" dirty="0" err="1" smtClean="0">
                <a:solidFill>
                  <a:schemeClr val="tx1"/>
                </a:solidFill>
                <a:effectLst/>
                <a:latin typeface="+mn-lt"/>
                <a:ea typeface="ＭＳ Ｐゴシック" pitchFamily="-60" charset="-128"/>
                <a:cs typeface="ＭＳ Ｐゴシック" pitchFamily="-60" charset="-128"/>
              </a:rPr>
              <a:t>Rūnanganui</a:t>
            </a:r>
            <a:r>
              <a:rPr lang="en-NZ" sz="1200" b="1" kern="1200" dirty="0" smtClean="0">
                <a:solidFill>
                  <a:schemeClr val="tx1"/>
                </a:solidFill>
                <a:effectLst/>
                <a:latin typeface="+mn-lt"/>
                <a:ea typeface="ＭＳ Ｐゴシック" pitchFamily="-60" charset="-128"/>
                <a:cs typeface="ＭＳ Ｐゴシック" pitchFamily="-60" charset="-128"/>
              </a:rPr>
              <a:t> o </a:t>
            </a:r>
            <a:r>
              <a:rPr lang="en-NZ" sz="1200" b="1" kern="1200" dirty="0" err="1" smtClean="0">
                <a:solidFill>
                  <a:schemeClr val="tx1"/>
                </a:solidFill>
                <a:effectLst/>
                <a:latin typeface="+mn-lt"/>
                <a:ea typeface="ＭＳ Ｐゴシック" pitchFamily="-60" charset="-128"/>
                <a:cs typeface="ＭＳ Ｐゴシック" pitchFamily="-60" charset="-128"/>
              </a:rPr>
              <a:t>Ngāti</a:t>
            </a:r>
            <a:r>
              <a:rPr lang="en-NZ" sz="1200" b="1" kern="1200" dirty="0" smtClean="0">
                <a:solidFill>
                  <a:schemeClr val="tx1"/>
                </a:solidFill>
                <a:effectLst/>
                <a:latin typeface="+mn-lt"/>
                <a:ea typeface="ＭＳ Ｐゴシック" pitchFamily="-60" charset="-128"/>
                <a:cs typeface="ＭＳ Ｐゴシック" pitchFamily="-60" charset="-128"/>
              </a:rPr>
              <a:t> </a:t>
            </a:r>
            <a:r>
              <a:rPr lang="en-NZ" sz="1200" b="1" kern="1200" dirty="0" err="1" smtClean="0">
                <a:solidFill>
                  <a:schemeClr val="tx1"/>
                </a:solidFill>
                <a:effectLst/>
                <a:latin typeface="+mn-lt"/>
                <a:ea typeface="ＭＳ Ｐゴシック" pitchFamily="-60" charset="-128"/>
                <a:cs typeface="ＭＳ Ｐゴシック" pitchFamily="-60" charset="-128"/>
              </a:rPr>
              <a:t>Porou</a:t>
            </a:r>
            <a:r>
              <a:rPr lang="en-NZ" sz="1200" kern="1200" dirty="0" smtClean="0">
                <a:solidFill>
                  <a:schemeClr val="tx1"/>
                </a:solidFill>
                <a:effectLst/>
                <a:latin typeface="+mn-lt"/>
                <a:ea typeface="ＭＳ Ｐゴシック" pitchFamily="-60" charset="-128"/>
                <a:cs typeface="ＭＳ Ｐゴシック" pitchFamily="-60" charset="-128"/>
              </a:rPr>
              <a:t> on supporting the identification and interpretation of data to aid populating the social domain of their Outcomes Measurement Framework.</a:t>
            </a:r>
          </a:p>
          <a:p>
            <a:r>
              <a:rPr lang="en-NZ" sz="1200" kern="1200" dirty="0" smtClean="0">
                <a:solidFill>
                  <a:schemeClr val="tx1"/>
                </a:solidFill>
                <a:effectLst/>
                <a:latin typeface="+mn-lt"/>
                <a:ea typeface="ＭＳ Ｐゴシック" pitchFamily="-60" charset="-128"/>
                <a:cs typeface="ＭＳ Ｐゴシック" pitchFamily="-60" charset="-128"/>
              </a:rPr>
              <a:t>With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Mana </a:t>
            </a:r>
            <a:r>
              <a:rPr lang="en-NZ" sz="1200" kern="1200" dirty="0" err="1" smtClean="0">
                <a:solidFill>
                  <a:schemeClr val="tx1"/>
                </a:solidFill>
                <a:effectLst/>
                <a:latin typeface="+mn-lt"/>
                <a:ea typeface="ＭＳ Ｐゴシック" pitchFamily="-60" charset="-128"/>
                <a:cs typeface="ＭＳ Ｐゴシック" pitchFamily="-60" charset="-128"/>
              </a:rPr>
              <a:t>Raranga</a:t>
            </a:r>
            <a:r>
              <a:rPr lang="en-NZ" sz="1200" kern="1200" dirty="0" smtClean="0">
                <a:solidFill>
                  <a:schemeClr val="tx1"/>
                </a:solidFill>
                <a:effectLst/>
                <a:latin typeface="+mn-lt"/>
                <a:ea typeface="ＭＳ Ｐゴシック" pitchFamily="-60" charset="-128"/>
                <a:cs typeface="ＭＳ Ｐゴシック" pitchFamily="-60" charset="-128"/>
              </a:rPr>
              <a:t> we have implemented a </a:t>
            </a:r>
            <a:r>
              <a:rPr lang="en-NZ" sz="1200" kern="1200" dirty="0" err="1" smtClean="0">
                <a:solidFill>
                  <a:schemeClr val="tx1"/>
                </a:solidFill>
                <a:effectLst/>
                <a:latin typeface="+mn-lt"/>
                <a:ea typeface="ＭＳ Ｐゴシック" pitchFamily="-60" charset="-128"/>
                <a:cs typeface="ＭＳ Ｐゴシック" pitchFamily="-60" charset="-128"/>
              </a:rPr>
              <a:t>rohe</a:t>
            </a:r>
            <a:r>
              <a:rPr lang="en-NZ" sz="1200" kern="1200" dirty="0" smtClean="0">
                <a:solidFill>
                  <a:schemeClr val="tx1"/>
                </a:solidFill>
                <a:effectLst/>
                <a:latin typeface="+mn-lt"/>
                <a:ea typeface="ＭＳ Ｐゴシック" pitchFamily="-60" charset="-128"/>
                <a:cs typeface="ＭＳ Ｐゴシック" pitchFamily="-60" charset="-128"/>
              </a:rPr>
              <a:t>-identification process for iwi and Statistics NZ, and the identification of iwi-validated </a:t>
            </a:r>
            <a:r>
              <a:rPr lang="en-NZ" sz="1200" kern="1200" dirty="0" err="1" smtClean="0">
                <a:solidFill>
                  <a:schemeClr val="tx1"/>
                </a:solidFill>
                <a:effectLst/>
                <a:latin typeface="+mn-lt"/>
                <a:ea typeface="ＭＳ Ｐゴシック" pitchFamily="-60" charset="-128"/>
                <a:cs typeface="ＭＳ Ｐゴシック" pitchFamily="-60" charset="-128"/>
              </a:rPr>
              <a:t>rohe</a:t>
            </a:r>
            <a:r>
              <a:rPr lang="en-NZ" sz="1200" kern="1200" dirty="0" smtClean="0">
                <a:solidFill>
                  <a:schemeClr val="tx1"/>
                </a:solidFill>
                <a:effectLst/>
                <a:latin typeface="+mn-lt"/>
                <a:ea typeface="ＭＳ Ｐゴシック" pitchFamily="-60" charset="-128"/>
                <a:cs typeface="ＭＳ Ｐゴシック" pitchFamily="-60" charset="-128"/>
              </a:rPr>
              <a:t> boundaries for all iwi and </a:t>
            </a:r>
            <a:r>
              <a:rPr lang="en-NZ" sz="1200" kern="1200" dirty="0" err="1" smtClean="0">
                <a:solidFill>
                  <a:schemeClr val="tx1"/>
                </a:solidFill>
                <a:effectLst/>
                <a:latin typeface="+mn-lt"/>
                <a:ea typeface="ＭＳ Ｐゴシック" pitchFamily="-60" charset="-128"/>
                <a:cs typeface="ＭＳ Ｐゴシック" pitchFamily="-60" charset="-128"/>
              </a:rPr>
              <a:t>hapū</a:t>
            </a:r>
            <a:r>
              <a:rPr lang="en-NZ" sz="1200" kern="1200" dirty="0" smtClean="0">
                <a:solidFill>
                  <a:schemeClr val="tx1"/>
                </a:solidFill>
                <a:effectLst/>
                <a:latin typeface="+mn-lt"/>
                <a:ea typeface="ＭＳ Ｐゴシック" pitchFamily="-60" charset="-128"/>
                <a:cs typeface="ＭＳ Ｐゴシック" pitchFamily="-60" charset="-128"/>
              </a:rPr>
              <a:t>.</a:t>
            </a:r>
          </a:p>
          <a:p>
            <a:r>
              <a:rPr lang="en-NZ" sz="1200" kern="1200" dirty="0" smtClean="0">
                <a:solidFill>
                  <a:schemeClr val="tx1"/>
                </a:solidFill>
                <a:effectLst/>
                <a:latin typeface="+mn-lt"/>
                <a:ea typeface="ＭＳ Ｐゴシック" pitchFamily="-60" charset="-128"/>
                <a:cs typeface="ＭＳ Ｐゴシック" pitchFamily="-60" charset="-128"/>
              </a:rPr>
              <a:t>It’s been great having Felicity from </a:t>
            </a:r>
            <a:r>
              <a:rPr lang="en-NZ" sz="1200" b="1" kern="1200" dirty="0" err="1" smtClean="0">
                <a:solidFill>
                  <a:schemeClr val="tx1"/>
                </a:solidFill>
                <a:effectLst/>
                <a:latin typeface="+mn-lt"/>
                <a:ea typeface="ＭＳ Ｐゴシック" pitchFamily="-60" charset="-128"/>
                <a:cs typeface="ＭＳ Ｐゴシック" pitchFamily="-60" charset="-128"/>
              </a:rPr>
              <a:t>Te</a:t>
            </a:r>
            <a:r>
              <a:rPr lang="en-NZ" sz="1200" b="1" kern="1200" dirty="0" smtClean="0">
                <a:solidFill>
                  <a:schemeClr val="tx1"/>
                </a:solidFill>
                <a:effectLst/>
                <a:latin typeface="+mn-lt"/>
                <a:ea typeface="ＭＳ Ｐゴシック" pitchFamily="-60" charset="-128"/>
                <a:cs typeface="ＭＳ Ｐゴシック" pitchFamily="-60" charset="-128"/>
              </a:rPr>
              <a:t> </a:t>
            </a:r>
            <a:r>
              <a:rPr lang="en-NZ" sz="1200" b="1" kern="1200" dirty="0" err="1" smtClean="0">
                <a:solidFill>
                  <a:schemeClr val="tx1"/>
                </a:solidFill>
                <a:effectLst/>
                <a:latin typeface="+mn-lt"/>
                <a:ea typeface="ＭＳ Ｐゴシック" pitchFamily="-60" charset="-128"/>
                <a:cs typeface="ＭＳ Ｐゴシック" pitchFamily="-60" charset="-128"/>
              </a:rPr>
              <a:t>Tihi</a:t>
            </a:r>
            <a:r>
              <a:rPr lang="en-NZ" sz="1200" b="1" kern="1200" dirty="0" smtClean="0">
                <a:solidFill>
                  <a:schemeClr val="tx1"/>
                </a:solidFill>
                <a:effectLst/>
                <a:latin typeface="+mn-lt"/>
                <a:ea typeface="ＭＳ Ｐゴシック" pitchFamily="-60" charset="-128"/>
                <a:cs typeface="ＭＳ Ｐゴシック" pitchFamily="-60" charset="-128"/>
              </a:rPr>
              <a:t> o </a:t>
            </a:r>
            <a:r>
              <a:rPr lang="en-NZ" sz="1200" b="1" kern="1200" dirty="0" err="1" smtClean="0">
                <a:solidFill>
                  <a:schemeClr val="tx1"/>
                </a:solidFill>
                <a:effectLst/>
                <a:latin typeface="+mn-lt"/>
                <a:ea typeface="ＭＳ Ｐゴシック" pitchFamily="-60" charset="-128"/>
                <a:cs typeface="ＭＳ Ｐゴシック" pitchFamily="-60" charset="-128"/>
              </a:rPr>
              <a:t>Ruahine</a:t>
            </a:r>
            <a:r>
              <a:rPr lang="en-NZ" sz="1200" kern="1200" dirty="0" smtClean="0">
                <a:solidFill>
                  <a:schemeClr val="tx1"/>
                </a:solidFill>
                <a:effectLst/>
                <a:latin typeface="+mn-lt"/>
                <a:ea typeface="ＭＳ Ｐゴシック" pitchFamily="-60" charset="-128"/>
                <a:cs typeface="ＭＳ Ｐゴシック" pitchFamily="-60" charset="-128"/>
              </a:rPr>
              <a:t> with us for the last few months to build and improve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Tihi’s</a:t>
            </a:r>
            <a:r>
              <a:rPr lang="en-NZ" sz="1200" kern="1200" dirty="0" smtClean="0">
                <a:solidFill>
                  <a:schemeClr val="tx1"/>
                </a:solidFill>
                <a:effectLst/>
                <a:latin typeface="+mn-lt"/>
                <a:ea typeface="ＭＳ Ｐゴシック" pitchFamily="-60" charset="-128"/>
                <a:cs typeface="ＭＳ Ｐゴシック" pitchFamily="-60" charset="-128"/>
              </a:rPr>
              <a:t> analytical and statistical capability. It’s an opportunity for </a:t>
            </a:r>
            <a:r>
              <a:rPr lang="en-NZ" sz="1200" kern="1200" dirty="0" err="1" smtClean="0">
                <a:solidFill>
                  <a:schemeClr val="tx1"/>
                </a:solidFill>
                <a:effectLst/>
                <a:latin typeface="+mn-lt"/>
                <a:ea typeface="ＭＳ Ｐゴシック" pitchFamily="-60" charset="-128"/>
                <a:cs typeface="ＭＳ Ｐゴシック" pitchFamily="-60" charset="-128"/>
              </a:rPr>
              <a:t>usboth</a:t>
            </a:r>
            <a:r>
              <a:rPr lang="en-NZ" sz="1200" kern="1200" dirty="0" smtClean="0">
                <a:solidFill>
                  <a:schemeClr val="tx1"/>
                </a:solidFill>
                <a:effectLst/>
                <a:latin typeface="+mn-lt"/>
                <a:ea typeface="ＭＳ Ｐゴシック" pitchFamily="-60" charset="-128"/>
                <a:cs typeface="ＭＳ Ｐゴシック" pitchFamily="-60" charset="-128"/>
              </a:rPr>
              <a:t> to broaden networks and support the </a:t>
            </a:r>
            <a:r>
              <a:rPr lang="en-NZ" sz="1200" kern="1200" dirty="0" err="1" smtClean="0">
                <a:solidFill>
                  <a:schemeClr val="tx1"/>
                </a:solidFill>
                <a:effectLst/>
                <a:latin typeface="+mn-lt"/>
                <a:ea typeface="ＭＳ Ｐゴシック" pitchFamily="-60" charset="-128"/>
                <a:cs typeface="ＭＳ Ｐゴシック" pitchFamily="-60" charset="-128"/>
              </a:rPr>
              <a:t>onlging</a:t>
            </a:r>
            <a:r>
              <a:rPr lang="en-NZ" sz="1200" kern="1200" dirty="0" smtClean="0">
                <a:solidFill>
                  <a:schemeClr val="tx1"/>
                </a:solidFill>
                <a:effectLst/>
                <a:latin typeface="+mn-lt"/>
                <a:ea typeface="ＭＳ Ｐゴシック" pitchFamily="-60" charset="-128"/>
                <a:cs typeface="ＭＳ Ｐゴシック" pitchFamily="-60" charset="-128"/>
              </a:rPr>
              <a:t> and innovative work of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a:t>
            </a:r>
            <a:r>
              <a:rPr lang="en-NZ" sz="1200" kern="1200" dirty="0" smtClean="0">
                <a:solidFill>
                  <a:schemeClr val="tx1"/>
                </a:solidFill>
                <a:effectLst/>
                <a:latin typeface="+mn-lt"/>
                <a:ea typeface="ＭＳ Ｐゴシック" pitchFamily="-60" charset="-128"/>
                <a:cs typeface="ＭＳ Ｐゴシック" pitchFamily="-60" charset="-128"/>
              </a:rPr>
              <a:t>. To date we have put a framework around data collection, questionnaire design, a measurement framework to better understand information needs.</a:t>
            </a:r>
          </a:p>
          <a:p>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a:t>
            </a:r>
            <a:r>
              <a:rPr lang="en-NZ" sz="1200" kern="1200" dirty="0" smtClean="0">
                <a:solidFill>
                  <a:schemeClr val="tx1"/>
                </a:solidFill>
                <a:effectLst/>
                <a:latin typeface="+mn-lt"/>
                <a:ea typeface="ＭＳ Ｐゴシック" pitchFamily="-60" charset="-128"/>
                <a:cs typeface="ＭＳ Ｐゴシック" pitchFamily="-60" charset="-128"/>
              </a:rPr>
              <a:t> are a hands-on organisation, working with </a:t>
            </a:r>
            <a:r>
              <a:rPr lang="en-NZ" sz="1200" kern="1200" dirty="0" err="1" smtClean="0">
                <a:solidFill>
                  <a:schemeClr val="tx1"/>
                </a:solidFill>
                <a:effectLst/>
                <a:latin typeface="+mn-lt"/>
                <a:ea typeface="ＭＳ Ｐゴシック" pitchFamily="-60" charset="-128"/>
                <a:cs typeface="ＭＳ Ｐゴシック" pitchFamily="-60" charset="-128"/>
              </a:rPr>
              <a:t>wh</a:t>
            </a:r>
            <a:r>
              <a:rPr lang="mi-NZ" sz="1200" kern="1200" dirty="0" smtClean="0">
                <a:solidFill>
                  <a:schemeClr val="tx1"/>
                </a:solidFill>
                <a:effectLst/>
                <a:latin typeface="+mn-lt"/>
                <a:ea typeface="ＭＳ Ｐゴシック" pitchFamily="-60" charset="-128"/>
                <a:cs typeface="ＭＳ Ｐゴシック" pitchFamily="-60" charset="-128"/>
              </a:rPr>
              <a:t>ā</a:t>
            </a:r>
            <a:r>
              <a:rPr lang="en-NZ" sz="1200" kern="1200" dirty="0" err="1" smtClean="0">
                <a:solidFill>
                  <a:schemeClr val="tx1"/>
                </a:solidFill>
                <a:effectLst/>
                <a:latin typeface="+mn-lt"/>
                <a:ea typeface="ＭＳ Ｐゴシック" pitchFamily="-60" charset="-128"/>
                <a:cs typeface="ＭＳ Ｐゴシック" pitchFamily="-60" charset="-128"/>
              </a:rPr>
              <a:t>nau</a:t>
            </a:r>
            <a:r>
              <a:rPr lang="en-NZ" sz="1200" kern="1200" dirty="0" smtClean="0">
                <a:solidFill>
                  <a:schemeClr val="tx1"/>
                </a:solidFill>
                <a:effectLst/>
                <a:latin typeface="+mn-lt"/>
                <a:ea typeface="ＭＳ Ｐゴシック" pitchFamily="-60" charset="-128"/>
                <a:cs typeface="ＭＳ Ｐゴシック" pitchFamily="-60" charset="-128"/>
              </a:rPr>
              <a:t> in the community. In partnering with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a:t>
            </a:r>
            <a:r>
              <a:rPr lang="en-NZ" sz="1200" kern="1200" dirty="0" smtClean="0">
                <a:solidFill>
                  <a:schemeClr val="tx1"/>
                </a:solidFill>
                <a:effectLst/>
                <a:latin typeface="+mn-lt"/>
                <a:ea typeface="ＭＳ Ｐゴシック" pitchFamily="-60" charset="-128"/>
                <a:cs typeface="ＭＳ Ｐゴシック" pitchFamily="-60" charset="-128"/>
              </a:rPr>
              <a:t>, Statistics NZ heard real world stories about </a:t>
            </a:r>
            <a:r>
              <a:rPr lang="en-NZ" sz="1200" kern="1200" dirty="0" err="1" smtClean="0">
                <a:solidFill>
                  <a:schemeClr val="tx1"/>
                </a:solidFill>
                <a:effectLst/>
                <a:latin typeface="+mn-lt"/>
                <a:ea typeface="ＭＳ Ｐゴシック" pitchFamily="-60" charset="-128"/>
                <a:cs typeface="ＭＳ Ｐゴシック" pitchFamily="-60" charset="-128"/>
              </a:rPr>
              <a:t>whānau</a:t>
            </a:r>
            <a:r>
              <a:rPr lang="en-NZ" sz="1200" kern="1200" dirty="0" smtClean="0">
                <a:solidFill>
                  <a:schemeClr val="tx1"/>
                </a:solidFill>
                <a:effectLst/>
                <a:latin typeface="+mn-lt"/>
                <a:ea typeface="ＭＳ Ｐゴシック" pitchFamily="-60" charset="-128"/>
                <a:cs typeface="ＭＳ Ｐゴシック" pitchFamily="-60" charset="-128"/>
              </a:rPr>
              <a:t>. Statistics NZ can lose sight of this perspective, and this project has acted as a powerful reminder that Statistics NZ needs to more frequently consider the needs of the wider community if it is to unleash the power of data to change lives.</a:t>
            </a:r>
          </a:p>
          <a:p>
            <a:r>
              <a:rPr lang="en-NZ" sz="1200" kern="1200" dirty="0" smtClean="0">
                <a:solidFill>
                  <a:schemeClr val="tx1"/>
                </a:solidFill>
                <a:effectLst/>
                <a:latin typeface="+mn-lt"/>
                <a:ea typeface="ＭＳ Ｐゴシック" pitchFamily="-60" charset="-128"/>
                <a:cs typeface="ＭＳ Ｐゴシック" pitchFamily="-60" charset="-128"/>
              </a:rPr>
              <a:t>Statistics NZ has seen first-hand how fast-moving and responsive a community-based organisation, such as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a:t>
            </a:r>
            <a:r>
              <a:rPr lang="en-NZ" sz="1200" kern="1200" dirty="0" smtClean="0">
                <a:solidFill>
                  <a:schemeClr val="tx1"/>
                </a:solidFill>
                <a:effectLst/>
                <a:latin typeface="+mn-lt"/>
                <a:ea typeface="ＭＳ Ｐゴシック" pitchFamily="-60" charset="-128"/>
                <a:cs typeface="ＭＳ Ｐゴシック" pitchFamily="-60" charset="-128"/>
              </a:rPr>
              <a:t>, needs to be. Partnering with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a:t>
            </a:r>
            <a:r>
              <a:rPr lang="en-NZ" sz="1200" kern="1200" dirty="0" smtClean="0">
                <a:solidFill>
                  <a:schemeClr val="tx1"/>
                </a:solidFill>
                <a:effectLst/>
                <a:latin typeface="+mn-lt"/>
                <a:ea typeface="ＭＳ Ｐゴシック" pitchFamily="-60" charset="-128"/>
                <a:cs typeface="ＭＳ Ｐゴシック" pitchFamily="-60" charset="-128"/>
              </a:rPr>
              <a:t> has provided Statistics NZ a perspective on how an organisation can move quickly from identifying information needs to the collection of that information. Statistics NZ has learned that there is a need to streamline its processes to match that pace. In particular,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a:t>
            </a:r>
            <a:r>
              <a:rPr lang="en-NZ" sz="1200" kern="1200" dirty="0" err="1" smtClean="0">
                <a:solidFill>
                  <a:schemeClr val="tx1"/>
                </a:solidFill>
                <a:effectLst/>
                <a:latin typeface="+mn-lt"/>
                <a:ea typeface="ＭＳ Ｐゴシック" pitchFamily="-60" charset="-128"/>
                <a:cs typeface="ＭＳ Ｐゴシック" pitchFamily="-60" charset="-128"/>
              </a:rPr>
              <a:t>Tihi’s</a:t>
            </a:r>
            <a:r>
              <a:rPr lang="en-NZ" sz="1200" kern="1200" dirty="0" smtClean="0">
                <a:solidFill>
                  <a:schemeClr val="tx1"/>
                </a:solidFill>
                <a:effectLst/>
                <a:latin typeface="+mn-lt"/>
                <a:ea typeface="ＭＳ Ｐゴシック" pitchFamily="-60" charset="-128"/>
                <a:cs typeface="ＭＳ Ｐゴシック" pitchFamily="-60" charset="-128"/>
              </a:rPr>
              <a:t> use of an online questionnaire to deliver their survey provided Statistics NZ insight into that process and an early glance at specific tools.</a:t>
            </a:r>
          </a:p>
          <a:p>
            <a:r>
              <a:rPr lang="en-NZ" sz="1200" kern="1200" dirty="0" smtClean="0">
                <a:solidFill>
                  <a:schemeClr val="tx1"/>
                </a:solidFill>
                <a:effectLst/>
                <a:latin typeface="+mn-lt"/>
                <a:ea typeface="ＭＳ Ｐゴシック" pitchFamily="-60" charset="-128"/>
                <a:cs typeface="ＭＳ Ｐゴシック" pitchFamily="-60" charset="-128"/>
              </a:rPr>
              <a:t>The work we’re doing with </a:t>
            </a:r>
            <a:r>
              <a:rPr lang="en-NZ" sz="1200" b="1" kern="1200" dirty="0" err="1" smtClean="0">
                <a:solidFill>
                  <a:schemeClr val="tx1"/>
                </a:solidFill>
                <a:effectLst/>
                <a:latin typeface="+mn-lt"/>
                <a:ea typeface="ＭＳ Ｐゴシック" pitchFamily="-60" charset="-128"/>
                <a:cs typeface="ＭＳ Ｐゴシック" pitchFamily="-60" charset="-128"/>
              </a:rPr>
              <a:t>Ngāi</a:t>
            </a:r>
            <a:r>
              <a:rPr lang="en-NZ" sz="1200" b="1" kern="1200" dirty="0" smtClean="0">
                <a:solidFill>
                  <a:schemeClr val="tx1"/>
                </a:solidFill>
                <a:effectLst/>
                <a:latin typeface="+mn-lt"/>
                <a:ea typeface="ＭＳ Ｐゴシック" pitchFamily="-60" charset="-128"/>
                <a:cs typeface="ＭＳ Ｐゴシック" pitchFamily="-60" charset="-128"/>
              </a:rPr>
              <a:t> </a:t>
            </a:r>
            <a:r>
              <a:rPr lang="en-NZ" sz="1200" b="1" kern="1200" dirty="0" err="1" smtClean="0">
                <a:solidFill>
                  <a:schemeClr val="tx1"/>
                </a:solidFill>
                <a:effectLst/>
                <a:latin typeface="+mn-lt"/>
                <a:ea typeface="ＭＳ Ｐゴシック" pitchFamily="-60" charset="-128"/>
                <a:cs typeface="ＭＳ Ｐゴシック" pitchFamily="-60" charset="-128"/>
              </a:rPr>
              <a:t>Tūhoe</a:t>
            </a:r>
            <a:r>
              <a:rPr lang="en-NZ" sz="1200" kern="1200" dirty="0" smtClean="0">
                <a:solidFill>
                  <a:schemeClr val="tx1"/>
                </a:solidFill>
                <a:effectLst/>
                <a:latin typeface="+mn-lt"/>
                <a:ea typeface="ＭＳ Ｐゴシック" pitchFamily="-60" charset="-128"/>
                <a:cs typeface="ＭＳ Ｐゴシック" pitchFamily="-60" charset="-128"/>
              </a:rPr>
              <a:t> is about providing insights on children at risk and on the significance of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reo Māori. We are progressing work on a literature review of language retention and the strength of </a:t>
            </a:r>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reo Māori.</a:t>
            </a:r>
          </a:p>
          <a:p>
            <a:r>
              <a:rPr lang="en-NZ" sz="1200" kern="1200" dirty="0" smtClean="0">
                <a:solidFill>
                  <a:schemeClr val="tx1"/>
                </a:solidFill>
                <a:effectLst/>
                <a:latin typeface="+mn-lt"/>
                <a:ea typeface="ＭＳ Ｐゴシック" pitchFamily="-60" charset="-128"/>
                <a:cs typeface="ＭＳ Ｐゴシック" pitchFamily="-60" charset="-128"/>
              </a:rPr>
              <a:t>With </a:t>
            </a:r>
            <a:r>
              <a:rPr lang="en-NZ" sz="1200" b="1" kern="1200" dirty="0" err="1" smtClean="0">
                <a:solidFill>
                  <a:schemeClr val="tx1"/>
                </a:solidFill>
                <a:effectLst/>
                <a:latin typeface="+mn-lt"/>
                <a:ea typeface="ＭＳ Ｐゴシック" pitchFamily="-60" charset="-128"/>
                <a:cs typeface="ＭＳ Ｐゴシック" pitchFamily="-60" charset="-128"/>
              </a:rPr>
              <a:t>Ngāi</a:t>
            </a:r>
            <a:r>
              <a:rPr lang="en-NZ" sz="1200" b="1" kern="1200" dirty="0" smtClean="0">
                <a:solidFill>
                  <a:schemeClr val="tx1"/>
                </a:solidFill>
                <a:effectLst/>
                <a:latin typeface="+mn-lt"/>
                <a:ea typeface="ＭＳ Ｐゴシック" pitchFamily="-60" charset="-128"/>
                <a:cs typeface="ＭＳ Ｐゴシック" pitchFamily="-60" charset="-128"/>
              </a:rPr>
              <a:t> </a:t>
            </a:r>
            <a:r>
              <a:rPr lang="en-NZ" sz="1200" b="1" kern="1200" dirty="0" err="1" smtClean="0">
                <a:solidFill>
                  <a:schemeClr val="tx1"/>
                </a:solidFill>
                <a:effectLst/>
                <a:latin typeface="+mn-lt"/>
                <a:ea typeface="ＭＳ Ｐゴシック" pitchFamily="-60" charset="-128"/>
                <a:cs typeface="ＭＳ Ｐゴシック" pitchFamily="-60" charset="-128"/>
              </a:rPr>
              <a:t>Tahu</a:t>
            </a:r>
            <a:r>
              <a:rPr lang="en-NZ" sz="1200" kern="1200" dirty="0" smtClean="0">
                <a:solidFill>
                  <a:schemeClr val="tx1"/>
                </a:solidFill>
                <a:effectLst/>
                <a:latin typeface="+mn-lt"/>
                <a:ea typeface="ＭＳ Ｐゴシック" pitchFamily="-60" charset="-128"/>
                <a:cs typeface="ＭＳ Ｐゴシック" pitchFamily="-60" charset="-128"/>
              </a:rPr>
              <a:t> we have started a piece of work to research life pathways for tribal youth. We are working towards gaining an </a:t>
            </a:r>
            <a:r>
              <a:rPr lang="en-NZ" sz="1200" kern="1200" dirty="0" err="1" smtClean="0">
                <a:solidFill>
                  <a:schemeClr val="tx1"/>
                </a:solidFill>
                <a:effectLst/>
                <a:latin typeface="+mn-lt"/>
                <a:ea typeface="ＭＳ Ｐゴシック" pitchFamily="-60" charset="-128"/>
                <a:cs typeface="ＭＳ Ｐゴシック" pitchFamily="-60" charset="-128"/>
              </a:rPr>
              <a:t>indepth</a:t>
            </a:r>
            <a:r>
              <a:rPr lang="en-NZ" sz="1200" kern="1200" dirty="0" smtClean="0">
                <a:solidFill>
                  <a:schemeClr val="tx1"/>
                </a:solidFill>
                <a:effectLst/>
                <a:latin typeface="+mn-lt"/>
                <a:ea typeface="ＭＳ Ｐゴシック" pitchFamily="-60" charset="-128"/>
                <a:cs typeface="ＭＳ Ｐゴシック" pitchFamily="-60" charset="-128"/>
              </a:rPr>
              <a:t> understanding of needs</a:t>
            </a:r>
            <a:r>
              <a:rPr lang="mi-NZ" sz="1200" kern="1200" dirty="0" smtClean="0">
                <a:solidFill>
                  <a:schemeClr val="tx1"/>
                </a:solidFill>
                <a:effectLst/>
                <a:latin typeface="+mn-lt"/>
                <a:ea typeface="ＭＳ Ｐゴシック" pitchFamily="-60" charset="-128"/>
                <a:cs typeface="ＭＳ Ｐゴシック" pitchFamily="-60" charset="-128"/>
              </a:rPr>
              <a:t>. Using the Ngāi Tahu ‘State of the Nation’ report, we are selecting specific outcomes for Ngāi Tahu on specific areas including: housing tenure, employment, Māori business, cultural factors, well-being, and educational outcomes.</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The Minister mentioned the partnership we’re in with Waiora Pacific. We are in the process of identifiying suitable data to populate the Takiwa platform for whanau.</a:t>
            </a:r>
            <a:endParaRPr lang="en-NZ" sz="1200" kern="1200" dirty="0" smtClean="0">
              <a:solidFill>
                <a:schemeClr val="tx1"/>
              </a:solidFill>
              <a:effectLst/>
              <a:latin typeface="+mn-lt"/>
              <a:ea typeface="ＭＳ Ｐゴシック" pitchFamily="-60" charset="-128"/>
              <a:cs typeface="ＭＳ Ｐゴシック" pitchFamily="-60" charset="-128"/>
            </a:endParaRPr>
          </a:p>
          <a:p>
            <a:endParaRPr lang="en-NZ" sz="1100" kern="1200" dirty="0">
              <a:solidFill>
                <a:schemeClr val="tx1"/>
              </a:solidFill>
              <a:effectLst/>
              <a:latin typeface="+mn-lt"/>
              <a:ea typeface="ＭＳ Ｐゴシック" pitchFamily="-60" charset="-128"/>
              <a:cs typeface="+mn-cs"/>
            </a:endParaRPr>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4</a:t>
            </a:fld>
            <a:endParaRPr lang="en-NZ" altLang="en-US"/>
          </a:p>
        </p:txBody>
      </p:sp>
    </p:spTree>
    <p:extLst>
      <p:ext uri="{BB962C8B-B14F-4D97-AF65-F5344CB8AC3E}">
        <p14:creationId xmlns:p14="http://schemas.microsoft.com/office/powerpoint/2010/main" val="328269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40558" rtl="0" eaLnBrk="1" fontAlgn="base" latinLnBrk="0" hangingPunct="1">
              <a:lnSpc>
                <a:spcPct val="100000"/>
              </a:lnSpc>
              <a:spcBef>
                <a:spcPct val="20000"/>
              </a:spcBef>
              <a:spcAft>
                <a:spcPts val="413"/>
              </a:spcAft>
              <a:buClrTx/>
              <a:buSzPct val="100000"/>
              <a:buFont typeface="+mj-lt"/>
              <a:buNone/>
              <a:tabLst/>
              <a:defRPr/>
            </a:pPr>
            <a:endParaRPr lang="en-US" sz="1100" baseline="0" dirty="0" smtClean="0">
              <a:latin typeface="Arial"/>
              <a:ea typeface="ＭＳ Ｐゴシック" pitchFamily="124" charset="-128"/>
              <a:cs typeface="Arial"/>
            </a:endParaRPr>
          </a:p>
          <a:p>
            <a:pPr marL="0" marR="0" indent="0" algn="l" defTabSz="440558" rtl="0" eaLnBrk="1" fontAlgn="base" latinLnBrk="0" hangingPunct="1">
              <a:lnSpc>
                <a:spcPct val="100000"/>
              </a:lnSpc>
              <a:spcBef>
                <a:spcPct val="20000"/>
              </a:spcBef>
              <a:spcAft>
                <a:spcPts val="413"/>
              </a:spcAft>
              <a:buClrTx/>
              <a:buSzPct val="100000"/>
              <a:buFont typeface="+mj-lt"/>
              <a:buNone/>
              <a:tabLst/>
              <a:defRPr/>
            </a:pPr>
            <a:r>
              <a:rPr lang="en-US" sz="1100" baseline="0" dirty="0" smtClean="0">
                <a:latin typeface="Arial"/>
                <a:ea typeface="ＭＳ Ｐゴシック" pitchFamily="124" charset="-128"/>
                <a:cs typeface="Arial"/>
              </a:rPr>
              <a:t>The IDI is a large integrated database containing </a:t>
            </a:r>
            <a:r>
              <a:rPr lang="en-US" sz="1100" baseline="0" dirty="0" err="1" smtClean="0">
                <a:latin typeface="Arial"/>
                <a:ea typeface="ＭＳ Ｐゴシック" pitchFamily="124" charset="-128"/>
                <a:cs typeface="Arial"/>
              </a:rPr>
              <a:t>confidentialised</a:t>
            </a:r>
            <a:r>
              <a:rPr lang="en-US" sz="1100" baseline="0" dirty="0" smtClean="0">
                <a:latin typeface="Arial"/>
                <a:ea typeface="ＭＳ Ｐゴシック" pitchFamily="124" charset="-128"/>
                <a:cs typeface="Arial"/>
              </a:rPr>
              <a:t> longitudinal </a:t>
            </a:r>
            <a:r>
              <a:rPr lang="en-US" sz="1100" baseline="0" dirty="0" err="1" smtClean="0">
                <a:latin typeface="Arial"/>
                <a:ea typeface="ＭＳ Ｐゴシック" pitchFamily="124" charset="-128"/>
                <a:cs typeface="Arial"/>
              </a:rPr>
              <a:t>microdata</a:t>
            </a:r>
            <a:r>
              <a:rPr lang="en-US" sz="1100" baseline="0" dirty="0" smtClean="0">
                <a:latin typeface="Arial"/>
                <a:ea typeface="ＭＳ Ｐゴシック" pitchFamily="124" charset="-128"/>
                <a:cs typeface="Arial"/>
              </a:rPr>
              <a:t> about people, households, and businesses. It is essentially a data service. It joins together data from across government and survey data from Stats NZ. It is a constantly growing source of data – we update the data every quarter and continue to integrate new datasets. </a:t>
            </a:r>
            <a:r>
              <a:rPr lang="en-NZ" sz="1100" dirty="0" smtClean="0">
                <a:latin typeface="Arial"/>
                <a:ea typeface="ＭＳ Ｐゴシック" pitchFamily="124" charset="-128"/>
                <a:cs typeface="Arial"/>
              </a:rPr>
              <a:t>The IDI contains income data from IRD, benefits data from MSD,</a:t>
            </a:r>
            <a:r>
              <a:rPr lang="en-NZ" sz="1100" baseline="0" dirty="0" smtClean="0">
                <a:latin typeface="Arial"/>
                <a:ea typeface="ＭＳ Ｐゴシック" pitchFamily="124" charset="-128"/>
                <a:cs typeface="Arial"/>
              </a:rPr>
              <a:t> multiple health datasets, educational attainment, boarder crossings and births and deaths, there’s justice sector information in there and Housing New Zealand data. </a:t>
            </a:r>
            <a:r>
              <a:rPr lang="en-US" sz="1100" baseline="0" dirty="0" smtClean="0">
                <a:latin typeface="Arial"/>
                <a:ea typeface="ＭＳ Ｐゴシック" pitchFamily="124" charset="-128"/>
                <a:cs typeface="Arial"/>
              </a:rPr>
              <a:t>The longitudinal aspect means that we can look backwards in time to see impacts and outcomes for people with certain characteristics.</a:t>
            </a:r>
          </a:p>
          <a:p>
            <a:pPr marL="0" marR="0" indent="0" algn="l" defTabSz="440558" rtl="0" eaLnBrk="1" fontAlgn="base" latinLnBrk="0" hangingPunct="1">
              <a:lnSpc>
                <a:spcPct val="100000"/>
              </a:lnSpc>
              <a:spcBef>
                <a:spcPct val="20000"/>
              </a:spcBef>
              <a:spcAft>
                <a:spcPts val="413"/>
              </a:spcAft>
              <a:buClrTx/>
              <a:buSzPct val="100000"/>
              <a:buFont typeface="+mj-lt"/>
              <a:buNone/>
              <a:tabLst/>
              <a:defRPr/>
            </a:pPr>
            <a:r>
              <a:rPr lang="en-NZ" sz="1100" baseline="0" dirty="0" smtClean="0">
                <a:latin typeface="Arial"/>
                <a:ea typeface="ＭＳ Ｐゴシック" pitchFamily="124" charset="-128"/>
                <a:cs typeface="Arial"/>
              </a:rPr>
              <a:t>The IDI is not about locating individuals. It’s about finding groups of people with certain “characteristics” so decision-makers can implement polices to reach the people who most need it.</a:t>
            </a:r>
          </a:p>
          <a:p>
            <a:pPr marL="0" marR="0" indent="0" algn="l" defTabSz="440558" rtl="0" eaLnBrk="1" fontAlgn="base" latinLnBrk="0" hangingPunct="1">
              <a:lnSpc>
                <a:spcPct val="100000"/>
              </a:lnSpc>
              <a:spcBef>
                <a:spcPct val="20000"/>
              </a:spcBef>
              <a:spcAft>
                <a:spcPts val="413"/>
              </a:spcAft>
              <a:buClrTx/>
              <a:buSzPct val="100000"/>
              <a:buFont typeface="+mj-lt"/>
              <a:buNone/>
              <a:tabLst/>
              <a:defRPr/>
            </a:pPr>
            <a:r>
              <a:rPr lang="en-NZ" sz="1100" baseline="0" dirty="0" smtClean="0">
                <a:latin typeface="Arial"/>
                <a:ea typeface="ＭＳ Ｐゴシック" pitchFamily="124" charset="-128"/>
                <a:cs typeface="Arial"/>
              </a:rPr>
              <a:t>Personal information is not seen by researchers. The information is anonymised. Personal identifying information like names, addresses and days of dates of birth are removed before being released. Secondly, all research findings are </a:t>
            </a:r>
            <a:r>
              <a:rPr lang="en-NZ" sz="1100" baseline="0" dirty="0" err="1" smtClean="0">
                <a:latin typeface="Arial"/>
                <a:ea typeface="ＭＳ Ｐゴシック" pitchFamily="124" charset="-128"/>
                <a:cs typeface="Arial"/>
              </a:rPr>
              <a:t>confidentialised</a:t>
            </a:r>
            <a:r>
              <a:rPr lang="en-NZ" sz="1100" baseline="0" dirty="0" smtClean="0">
                <a:latin typeface="Arial"/>
                <a:ea typeface="ＭＳ Ｐゴシック" pitchFamily="124" charset="-128"/>
                <a:cs typeface="Arial"/>
              </a:rPr>
              <a:t>. This means that information is grouped in a way that makes it impossible to identify individual people. </a:t>
            </a:r>
          </a:p>
          <a:p>
            <a:pPr marL="0" marR="0" indent="0" algn="l" defTabSz="440558" rtl="0" eaLnBrk="1" fontAlgn="base" latinLnBrk="0" hangingPunct="1">
              <a:lnSpc>
                <a:spcPct val="100000"/>
              </a:lnSpc>
              <a:spcBef>
                <a:spcPct val="20000"/>
              </a:spcBef>
              <a:spcAft>
                <a:spcPts val="413"/>
              </a:spcAft>
              <a:buClrTx/>
              <a:buSzPct val="100000"/>
              <a:buFont typeface="+mj-lt"/>
              <a:buNone/>
              <a:tabLst/>
              <a:defRPr/>
            </a:pPr>
            <a:r>
              <a:rPr lang="en-NZ" sz="1100" baseline="0" dirty="0" smtClean="0">
                <a:latin typeface="Arial"/>
                <a:ea typeface="ＭＳ Ｐゴシック" pitchFamily="124" charset="-128"/>
                <a:cs typeface="Arial"/>
              </a:rPr>
              <a:t>In the last update we incorporated Auckland City Mission data which is the first time we have added data from an agency outside government. The data includes a wealth of information such as income, expenses, housing status and household composition of Mission clients, and information about the services these clients use. This inclusion enables further research about the experiences of marginalised people with the aim of enhancing services for them, and ultimately improving lives.</a:t>
            </a:r>
          </a:p>
          <a:p>
            <a:pPr marL="0" marR="0" lvl="0" indent="0" algn="l" defTabSz="440558" rtl="0" eaLnBrk="1" fontAlgn="base" latinLnBrk="0" hangingPunct="1">
              <a:lnSpc>
                <a:spcPct val="100000"/>
              </a:lnSpc>
              <a:spcBef>
                <a:spcPct val="20000"/>
              </a:spcBef>
              <a:spcAft>
                <a:spcPts val="413"/>
              </a:spcAft>
              <a:buClrTx/>
              <a:buSzPct val="100000"/>
              <a:buFont typeface="+mj-lt"/>
              <a:buNone/>
              <a:tabLst/>
              <a:defRPr/>
            </a:pPr>
            <a:r>
              <a:rPr lang="en-NZ" sz="1100" kern="1200" dirty="0" smtClean="0">
                <a:solidFill>
                  <a:schemeClr val="tx1"/>
                </a:solidFill>
                <a:effectLst/>
                <a:latin typeface="+mn-lt"/>
                <a:ea typeface="ＭＳ Ｐゴシック" pitchFamily="-60" charset="-128"/>
                <a:cs typeface="ＭＳ Ｐゴシック" pitchFamily="-60" charset="-128"/>
              </a:rPr>
              <a:t>I have recently approved the inclusion of the NZ Disability Survey and </a:t>
            </a:r>
            <a:r>
              <a:rPr lang="en-NZ" sz="1100" kern="1200" dirty="0" err="1" smtClean="0">
                <a:solidFill>
                  <a:schemeClr val="tx1"/>
                </a:solidFill>
                <a:effectLst/>
                <a:latin typeface="+mn-lt"/>
                <a:ea typeface="ＭＳ Ｐゴシック" pitchFamily="-60" charset="-128"/>
                <a:cs typeface="ＭＳ Ｐゴシック" pitchFamily="-60" charset="-128"/>
              </a:rPr>
              <a:t>Te</a:t>
            </a:r>
            <a:r>
              <a:rPr lang="en-NZ" sz="1100" kern="1200" dirty="0" smtClean="0">
                <a:solidFill>
                  <a:schemeClr val="tx1"/>
                </a:solidFill>
                <a:effectLst/>
                <a:latin typeface="+mn-lt"/>
                <a:ea typeface="ＭＳ Ｐゴシック" pitchFamily="-60" charset="-128"/>
                <a:cs typeface="ＭＳ Ｐゴシック" pitchFamily="-60" charset="-128"/>
              </a:rPr>
              <a:t> </a:t>
            </a:r>
            <a:r>
              <a:rPr lang="en-NZ" sz="1100" kern="1200" dirty="0" err="1" smtClean="0">
                <a:solidFill>
                  <a:schemeClr val="tx1"/>
                </a:solidFill>
                <a:effectLst/>
                <a:latin typeface="+mn-lt"/>
                <a:ea typeface="ＭＳ Ｐゴシック" pitchFamily="-60" charset="-128"/>
                <a:cs typeface="ＭＳ Ｐゴシック" pitchFamily="-60" charset="-128"/>
              </a:rPr>
              <a:t>Kupenga</a:t>
            </a:r>
            <a:r>
              <a:rPr lang="en-NZ" sz="1100" kern="1200" dirty="0" smtClean="0">
                <a:solidFill>
                  <a:schemeClr val="tx1"/>
                </a:solidFill>
                <a:effectLst/>
                <a:latin typeface="+mn-lt"/>
                <a:ea typeface="ＭＳ Ｐゴシック" pitchFamily="-60" charset="-128"/>
                <a:cs typeface="ＭＳ Ｐゴシック" pitchFamily="-60" charset="-128"/>
              </a:rPr>
              <a:t> survey information into the Integrated Data Infrastructure (IDI). Including </a:t>
            </a:r>
            <a:r>
              <a:rPr lang="en-NZ" sz="1100" kern="1200" dirty="0" err="1" smtClean="0">
                <a:solidFill>
                  <a:schemeClr val="tx1"/>
                </a:solidFill>
                <a:effectLst/>
                <a:latin typeface="+mn-lt"/>
                <a:ea typeface="ＭＳ Ｐゴシック" pitchFamily="-60" charset="-128"/>
                <a:cs typeface="ＭＳ Ｐゴシック" pitchFamily="-60" charset="-128"/>
              </a:rPr>
              <a:t>Te</a:t>
            </a:r>
            <a:r>
              <a:rPr lang="en-NZ" sz="1100" kern="1200" dirty="0" smtClean="0">
                <a:solidFill>
                  <a:schemeClr val="tx1"/>
                </a:solidFill>
                <a:effectLst/>
                <a:latin typeface="+mn-lt"/>
                <a:ea typeface="ＭＳ Ｐゴシック" pitchFamily="-60" charset="-128"/>
                <a:cs typeface="ＭＳ Ｐゴシック" pitchFamily="-60" charset="-128"/>
              </a:rPr>
              <a:t> </a:t>
            </a:r>
            <a:r>
              <a:rPr lang="en-NZ" sz="1100" kern="1200" dirty="0" err="1" smtClean="0">
                <a:solidFill>
                  <a:schemeClr val="tx1"/>
                </a:solidFill>
                <a:effectLst/>
                <a:latin typeface="+mn-lt"/>
                <a:ea typeface="ＭＳ Ｐゴシック" pitchFamily="-60" charset="-128"/>
                <a:cs typeface="ＭＳ Ｐゴシック" pitchFamily="-60" charset="-128"/>
              </a:rPr>
              <a:t>Kupenga</a:t>
            </a:r>
            <a:r>
              <a:rPr lang="en-NZ" sz="1100" kern="1200" dirty="0" smtClean="0">
                <a:solidFill>
                  <a:schemeClr val="tx1"/>
                </a:solidFill>
                <a:effectLst/>
                <a:latin typeface="+mn-lt"/>
                <a:ea typeface="ＭＳ Ｐゴシック" pitchFamily="-60" charset="-128"/>
                <a:cs typeface="ＭＳ Ｐゴシック" pitchFamily="-60" charset="-128"/>
              </a:rPr>
              <a:t> gives us particularly useful answers for smaller populations. This is one of the reasons why it’s more important than ever that communities complete Census forms, because it enables us to do so much more with data. You complete the form and we’ll give you better information.</a:t>
            </a:r>
          </a:p>
          <a:p>
            <a:pPr marL="0" marR="0" indent="0" algn="l" defTabSz="440558" rtl="0" eaLnBrk="1" fontAlgn="base" latinLnBrk="0" hangingPunct="1">
              <a:lnSpc>
                <a:spcPct val="100000"/>
              </a:lnSpc>
              <a:spcBef>
                <a:spcPct val="20000"/>
              </a:spcBef>
              <a:spcAft>
                <a:spcPts val="413"/>
              </a:spcAft>
              <a:buClrTx/>
              <a:buSzPct val="100000"/>
              <a:buFont typeface="+mj-lt"/>
              <a:buNone/>
              <a:tabLst/>
              <a:defRPr/>
            </a:pPr>
            <a:endParaRPr lang="en-NZ" sz="1100" dirty="0" smtClean="0">
              <a:latin typeface="Arial"/>
              <a:ea typeface="ＭＳ Ｐゴシック" pitchFamily="124" charset="-128"/>
              <a:cs typeface="Arial"/>
            </a:endParaRPr>
          </a:p>
        </p:txBody>
      </p:sp>
      <p:sp>
        <p:nvSpPr>
          <p:cNvPr id="4" name="Slide Number Placeholder 3"/>
          <p:cNvSpPr>
            <a:spLocks noGrp="1"/>
          </p:cNvSpPr>
          <p:nvPr>
            <p:ph type="sldNum" sz="quarter" idx="10"/>
          </p:nvPr>
        </p:nvSpPr>
        <p:spPr/>
        <p:txBody>
          <a:bodyPr/>
          <a:lstStyle/>
          <a:p>
            <a:pPr>
              <a:defRPr/>
            </a:pPr>
            <a:fld id="{3B796DDA-A1B9-4378-908C-3F26B32A97BE}" type="slidenum">
              <a:rPr lang="en-NZ" smtClean="0">
                <a:solidFill>
                  <a:prstClr val="black"/>
                </a:solidFill>
              </a:rPr>
              <a:pPr>
                <a:defRPr/>
              </a:pPr>
              <a:t>5</a:t>
            </a:fld>
            <a:endParaRPr lang="en-NZ">
              <a:solidFill>
                <a:prstClr val="black"/>
              </a:solidFill>
            </a:endParaRPr>
          </a:p>
        </p:txBody>
      </p:sp>
    </p:spTree>
    <p:extLst>
      <p:ext uri="{BB962C8B-B14F-4D97-AF65-F5344CB8AC3E}">
        <p14:creationId xmlns:p14="http://schemas.microsoft.com/office/powerpoint/2010/main" val="257293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dirty="0" smtClean="0"/>
              <a:t>We have started a journey to develop a new way of making iwi and </a:t>
            </a:r>
            <a:r>
              <a:rPr lang="en-US" dirty="0" err="1" smtClean="0"/>
              <a:t>Mâori</a:t>
            </a:r>
            <a:r>
              <a:rPr lang="en-US" baseline="0" dirty="0" smtClean="0"/>
              <a:t> </a:t>
            </a:r>
            <a:r>
              <a:rPr lang="en-US" dirty="0" smtClean="0"/>
              <a:t>data and statistics more easy for you to find and use on our website.</a:t>
            </a:r>
            <a:br>
              <a:rPr lang="en-US" dirty="0" smtClean="0"/>
            </a:br>
            <a:endParaRPr lang="en-US" dirty="0" smtClean="0"/>
          </a:p>
          <a:p>
            <a:pPr rtl="0"/>
            <a:r>
              <a:rPr lang="en-US" dirty="0" smtClean="0"/>
              <a:t>The new direction has clear design principles: to be for </a:t>
            </a:r>
            <a:r>
              <a:rPr lang="en-US" dirty="0" err="1" smtClean="0"/>
              <a:t>Mâori</a:t>
            </a:r>
            <a:r>
              <a:rPr lang="en-US" dirty="0" smtClean="0"/>
              <a:t>, incorporate </a:t>
            </a:r>
            <a:r>
              <a:rPr lang="en-US" dirty="0" err="1" smtClean="0"/>
              <a:t>te</a:t>
            </a:r>
            <a:r>
              <a:rPr lang="en-US" dirty="0" smtClean="0"/>
              <a:t> </a:t>
            </a:r>
            <a:r>
              <a:rPr lang="en-US" dirty="0" err="1" smtClean="0"/>
              <a:t>ao</a:t>
            </a:r>
            <a:r>
              <a:rPr lang="en-US" dirty="0" smtClean="0"/>
              <a:t> </a:t>
            </a:r>
            <a:r>
              <a:rPr lang="en-US" dirty="0" err="1" smtClean="0"/>
              <a:t>Mâori</a:t>
            </a:r>
            <a:r>
              <a:rPr lang="en-US" dirty="0" smtClean="0"/>
              <a:t>, and be available in </a:t>
            </a:r>
            <a:r>
              <a:rPr lang="en-US" dirty="0" err="1" smtClean="0"/>
              <a:t>te</a:t>
            </a:r>
            <a:r>
              <a:rPr lang="en-US" dirty="0" smtClean="0"/>
              <a:t> reo. It will enable a more holistic picture of Iwi than we currently provide; one that brings together the various information Iwi and Maori have entrusted to us, and that reflects the information needs we hear you asking for. </a:t>
            </a:r>
          </a:p>
          <a:p>
            <a:pPr rtl="0"/>
            <a:endParaRPr lang="en-US" dirty="0" smtClean="0"/>
          </a:p>
          <a:p>
            <a:pPr rtl="0"/>
            <a:r>
              <a:rPr lang="en-US" dirty="0" smtClean="0"/>
              <a:t>I am pleased to be able to give you a very early preview of our</a:t>
            </a:r>
            <a:r>
              <a:rPr lang="en-US" baseline="0" dirty="0" smtClean="0"/>
              <a:t> </a:t>
            </a:r>
            <a:r>
              <a:rPr lang="en-US" dirty="0" smtClean="0"/>
              <a:t>prototype iwi data interface. It starts by drawing on the published 2013 Census and </a:t>
            </a:r>
            <a:r>
              <a:rPr lang="en-US" dirty="0" err="1" smtClean="0"/>
              <a:t>Te</a:t>
            </a:r>
            <a:r>
              <a:rPr lang="en-US" dirty="0" smtClean="0"/>
              <a:t> </a:t>
            </a:r>
            <a:r>
              <a:rPr lang="en-US" dirty="0" err="1" smtClean="0"/>
              <a:t>Kupenga</a:t>
            </a:r>
            <a:r>
              <a:rPr lang="en-US" dirty="0" smtClean="0"/>
              <a:t> data, but over time will grow to include data from more sources, such as those in the IDI.</a:t>
            </a:r>
          </a:p>
          <a:p>
            <a:pPr rtl="0"/>
            <a:r>
              <a:rPr lang="en-US" dirty="0" smtClean="0"/>
              <a:t/>
            </a:r>
            <a:br>
              <a:rPr lang="en-US" dirty="0" smtClean="0"/>
            </a:br>
            <a:r>
              <a:rPr lang="en-US" dirty="0" smtClean="0"/>
              <a:t>As this landing page shows, you will be able to select your</a:t>
            </a:r>
            <a:r>
              <a:rPr lang="en-US" baseline="0" dirty="0" smtClean="0"/>
              <a:t> </a:t>
            </a:r>
            <a:r>
              <a:rPr lang="en-US" dirty="0" smtClean="0"/>
              <a:t>iwi or iwi group, and then explore data grouped by topic, such as </a:t>
            </a:r>
            <a:r>
              <a:rPr lang="en-US" dirty="0" err="1" smtClean="0"/>
              <a:t>Te</a:t>
            </a:r>
            <a:r>
              <a:rPr lang="en-US" dirty="0" smtClean="0"/>
              <a:t> reo, Education, and Social well-being.  </a:t>
            </a:r>
          </a:p>
          <a:p>
            <a:pPr rtl="0"/>
            <a:r>
              <a:rPr lang="en-US" dirty="0" smtClean="0"/>
              <a:t/>
            </a:r>
            <a:br>
              <a:rPr lang="en-US" dirty="0" smtClean="0"/>
            </a:br>
            <a:r>
              <a:rPr lang="en-US" dirty="0" smtClean="0"/>
              <a:t>This is just a starting point; an early example of what it might look like. This prototype has been developed in consultation with a small group, however, we are keen to engage directly with more of you to ensure we are on the right path, before it is released for wider feedback.</a:t>
            </a:r>
          </a:p>
          <a:p>
            <a:pPr rtl="0"/>
            <a:r>
              <a:rPr lang="en-US" dirty="0" smtClean="0"/>
              <a:t/>
            </a:r>
            <a:br>
              <a:rPr lang="en-US" dirty="0" smtClean="0"/>
            </a:br>
            <a:r>
              <a:rPr lang="en-US" dirty="0" smtClean="0"/>
              <a:t>We hope to make the first production version live in 2017, and continue to develop it from there. </a:t>
            </a:r>
          </a:p>
          <a:p>
            <a:pPr rtl="0"/>
            <a:endParaRPr lang="en-US" dirty="0" smtClean="0"/>
          </a:p>
          <a:p>
            <a:r>
              <a:rPr lang="en-NZ" sz="1200" kern="1200" dirty="0" smtClean="0">
                <a:solidFill>
                  <a:schemeClr val="tx1"/>
                </a:solidFill>
                <a:effectLst/>
                <a:latin typeface="+mn-lt"/>
                <a:ea typeface="ＭＳ Ｐゴシック" pitchFamily="-60" charset="-128"/>
                <a:cs typeface="ＭＳ Ｐゴシック" pitchFamily="-60" charset="-128"/>
              </a:rPr>
              <a:t>We know that our customers want detailed regional level data with a strength and wellbeing focus, so the greater the detail we can get from the community, the larger the data pool we can provide for iwi and Māori to gain better insights from data.</a:t>
            </a:r>
          </a:p>
          <a:p>
            <a:r>
              <a:rPr lang="en-NZ" sz="1200" kern="1200" dirty="0" smtClean="0">
                <a:solidFill>
                  <a:schemeClr val="tx1"/>
                </a:solidFill>
                <a:effectLst/>
                <a:latin typeface="+mn-lt"/>
                <a:ea typeface="ＭＳ Ｐゴシック" pitchFamily="-60" charset="-128"/>
                <a:cs typeface="ＭＳ Ｐゴシック" pitchFamily="-60" charset="-128"/>
              </a:rPr>
              <a:t>We understand about the importance of community engagement and are focussed on engagement with Maori communities to increase Maori Census participation. Our priority is to build trust in the safety and security of information, increasing relevance of Census participation and improving accessibility for those with barriers. We have established a dedicated team to focus on engaging with regionally dispersed and high need areas.</a:t>
            </a:r>
          </a:p>
          <a:p>
            <a:r>
              <a:rPr lang="en-NZ" sz="1200" kern="1200" dirty="0" smtClean="0">
                <a:solidFill>
                  <a:schemeClr val="tx1"/>
                </a:solidFill>
                <a:effectLst/>
                <a:latin typeface="+mn-lt"/>
                <a:ea typeface="ＭＳ Ｐゴシック" pitchFamily="-60" charset="-128"/>
                <a:cs typeface="ＭＳ Ｐゴシック" pitchFamily="-60" charset="-128"/>
              </a:rPr>
              <a:t>Our focus is working collaboratively with communities to empower them to develop and design regionally specific engagement activity.</a:t>
            </a:r>
          </a:p>
          <a:p>
            <a:r>
              <a:rPr lang="en-NZ" sz="1200" kern="1200" dirty="0" smtClean="0">
                <a:solidFill>
                  <a:schemeClr val="tx1"/>
                </a:solidFill>
                <a:effectLst/>
                <a:latin typeface="+mn-lt"/>
                <a:ea typeface="ＭＳ Ｐゴシック" pitchFamily="-60" charset="-128"/>
                <a:cs typeface="ＭＳ Ｐゴシック" pitchFamily="-60" charset="-128"/>
              </a:rPr>
              <a:t> </a:t>
            </a:r>
          </a:p>
          <a:p>
            <a:r>
              <a:rPr lang="en-NZ" sz="1200" kern="1200" dirty="0" err="1" smtClean="0">
                <a:solidFill>
                  <a:schemeClr val="tx1"/>
                </a:solidFill>
                <a:effectLst/>
                <a:latin typeface="+mn-lt"/>
                <a:ea typeface="ＭＳ Ｐゴシック" pitchFamily="-60" charset="-128"/>
                <a:cs typeface="ＭＳ Ｐゴシック" pitchFamily="-60" charset="-128"/>
              </a:rPr>
              <a:t>Te</a:t>
            </a:r>
            <a:r>
              <a:rPr lang="en-NZ" sz="1200" kern="1200" dirty="0" smtClean="0">
                <a:solidFill>
                  <a:schemeClr val="tx1"/>
                </a:solidFill>
                <a:effectLst/>
                <a:latin typeface="+mn-lt"/>
                <a:ea typeface="ＭＳ Ｐゴシック" pitchFamily="-60" charset="-128"/>
                <a:cs typeface="ＭＳ Ｐゴシック" pitchFamily="-60" charset="-128"/>
              </a:rPr>
              <a:t> Reo as the primary language version is being constructed.</a:t>
            </a:r>
          </a:p>
          <a:p>
            <a:pPr rtl="0"/>
            <a:endParaRPr lang="en-US" dirty="0" smtClean="0"/>
          </a:p>
          <a:p>
            <a:endParaRPr lang="en-NZ" dirty="0"/>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6</a:t>
            </a:fld>
            <a:endParaRPr lang="en-NZ" altLang="en-US"/>
          </a:p>
        </p:txBody>
      </p:sp>
    </p:spTree>
    <p:extLst>
      <p:ext uri="{BB962C8B-B14F-4D97-AF65-F5344CB8AC3E}">
        <p14:creationId xmlns:p14="http://schemas.microsoft.com/office/powerpoint/2010/main" val="274824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Kia ngātahi te waihoe</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Tahuri te kei o tō waka, whatiwhati ngaru</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Haere ki tua, papapounamu te moana</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E topa, e rere ki uta</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 </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Let us paddle in unison</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Turn the front of the canoe into the waves and push through them</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Because past the waves the ocean is flat</a:t>
            </a:r>
            <a:endParaRPr lang="en-NZ" sz="1200" kern="1200" dirty="0" smtClean="0">
              <a:solidFill>
                <a:schemeClr val="tx1"/>
              </a:solidFill>
              <a:effectLst/>
              <a:latin typeface="+mn-lt"/>
              <a:ea typeface="ＭＳ Ｐゴシック" pitchFamily="-60" charset="-128"/>
              <a:cs typeface="ＭＳ Ｐゴシック" pitchFamily="-60" charset="-128"/>
            </a:endParaRPr>
          </a:p>
          <a:p>
            <a:r>
              <a:rPr lang="mi-NZ" sz="1200" kern="1200" dirty="0" smtClean="0">
                <a:solidFill>
                  <a:schemeClr val="tx1"/>
                </a:solidFill>
                <a:effectLst/>
                <a:latin typeface="+mn-lt"/>
                <a:ea typeface="ＭＳ Ｐゴシック" pitchFamily="-60" charset="-128"/>
                <a:cs typeface="ＭＳ Ｐゴシック" pitchFamily="-60" charset="-128"/>
              </a:rPr>
              <a:t>And we will speed off into the distance</a:t>
            </a:r>
            <a:endParaRPr lang="en-NZ" sz="1200" kern="1200" dirty="0" smtClean="0">
              <a:solidFill>
                <a:schemeClr val="tx1"/>
              </a:solidFill>
              <a:effectLst/>
              <a:latin typeface="+mn-lt"/>
              <a:ea typeface="ＭＳ Ｐゴシック" pitchFamily="-60" charset="-128"/>
              <a:cs typeface="ＭＳ Ｐゴシック" pitchFamily="-60"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NZ" sz="1200" kern="1200" dirty="0" smtClean="0">
              <a:solidFill>
                <a:schemeClr val="tx1"/>
              </a:solidFill>
              <a:effectLst/>
              <a:latin typeface="+mn-lt"/>
              <a:ea typeface="ＭＳ Ｐゴシック" pitchFamily="-60" charset="-128"/>
              <a:cs typeface="ＭＳ Ｐゴシック" pitchFamily="-60" charset="-128"/>
            </a:endParaRPr>
          </a:p>
          <a:p>
            <a:endParaRPr lang="en-NZ" sz="1200" kern="1200" dirty="0" smtClean="0">
              <a:solidFill>
                <a:schemeClr val="tx1"/>
              </a:solidFill>
              <a:effectLst/>
              <a:latin typeface="+mn-lt"/>
              <a:ea typeface="ＭＳ Ｐゴシック" pitchFamily="-60" charset="-128"/>
              <a:cs typeface="ＭＳ Ｐゴシック" pitchFamily="-60" charset="-128"/>
            </a:endParaRPr>
          </a:p>
        </p:txBody>
      </p:sp>
      <p:sp>
        <p:nvSpPr>
          <p:cNvPr id="4" name="Slide Number Placeholder 3"/>
          <p:cNvSpPr>
            <a:spLocks noGrp="1"/>
          </p:cNvSpPr>
          <p:nvPr>
            <p:ph type="sldNum" sz="quarter" idx="10"/>
          </p:nvPr>
        </p:nvSpPr>
        <p:spPr/>
        <p:txBody>
          <a:bodyPr/>
          <a:lstStyle/>
          <a:p>
            <a:fld id="{22174853-642D-4E1B-BDE0-E597DDC7B267}" type="slidenum">
              <a:rPr lang="en-NZ" altLang="en-US" smtClean="0"/>
              <a:pPr/>
              <a:t>7</a:t>
            </a:fld>
            <a:endParaRPr lang="en-NZ" altLang="en-US"/>
          </a:p>
        </p:txBody>
      </p:sp>
    </p:spTree>
    <p:extLst>
      <p:ext uri="{BB962C8B-B14F-4D97-AF65-F5344CB8AC3E}">
        <p14:creationId xmlns:p14="http://schemas.microsoft.com/office/powerpoint/2010/main" val="220125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827584" y="3284984"/>
            <a:ext cx="7992888" cy="1905000"/>
          </a:xfrm>
          <a:prstGeom prst="rect">
            <a:avLst/>
          </a:prstGeom>
        </p:spPr>
        <p:txBody>
          <a:bodyPr/>
          <a:lstStyle>
            <a:lvl1pPr marL="0" indent="0" algn="ctr">
              <a:buSzPct val="100000"/>
              <a:buFontTx/>
              <a:buNone/>
              <a:defRPr sz="2800" i="1">
                <a:solidFill>
                  <a:schemeClr val="bg1"/>
                </a:solidFill>
                <a:latin typeface="Arial"/>
                <a:cs typeface="Arial"/>
              </a:defRPr>
            </a:lvl1pPr>
            <a:lvl2pPr marL="457200" indent="0" algn="l">
              <a:buFont typeface="Arial"/>
              <a:buChar char="•"/>
              <a:defRPr>
                <a:solidFill>
                  <a:srgbClr val="000000"/>
                </a:solidFill>
                <a:latin typeface="Arial"/>
                <a:cs typeface="Arial"/>
              </a:defRPr>
            </a:lvl2pPr>
            <a:lvl3pPr marL="914400" indent="0" algn="l">
              <a:buFont typeface="Lucida Grande"/>
              <a:buChar char="–"/>
              <a:defRPr baseline="0">
                <a:solidFill>
                  <a:srgbClr val="000000"/>
                </a:solidFill>
                <a:latin typeface="Arial"/>
                <a:cs typeface="Arial"/>
              </a:defRPr>
            </a:lvl3pPr>
            <a:lvl4pPr marL="1371600" indent="0" algn="l">
              <a:buFont typeface="Lucida Grande"/>
              <a:buChar char="»"/>
              <a:defRPr baseline="0">
                <a:solidFill>
                  <a:srgbClr val="000000"/>
                </a:solidFill>
                <a:latin typeface="Arial"/>
                <a:cs typeface="Arial"/>
              </a:defRPr>
            </a:lvl4pPr>
            <a:lvl5pPr marL="1828800" indent="0" algn="l">
              <a:buFont typeface="Arial"/>
              <a:buChar char="•"/>
              <a:defRPr sz="1600" baseline="0">
                <a:solidFill>
                  <a:srgbClr val="000000"/>
                </a:solidFill>
                <a:latin typeface="Arial"/>
                <a:cs typeface="Aria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smtClean="0"/>
          </a:p>
        </p:txBody>
      </p:sp>
    </p:spTree>
    <p:extLst>
      <p:ext uri="{BB962C8B-B14F-4D97-AF65-F5344CB8AC3E}">
        <p14:creationId xmlns:p14="http://schemas.microsoft.com/office/powerpoint/2010/main" val="51057451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27CCDA63-C080-452D-9C75-E7F824E7F9D6}" type="slidenum">
              <a:rPr lang="en-US" altLang="en-US"/>
              <a:pPr/>
              <a:t>‹#›</a:t>
            </a:fld>
            <a:endParaRPr lang="en-US" altLang="en-US"/>
          </a:p>
        </p:txBody>
      </p:sp>
    </p:spTree>
    <p:extLst>
      <p:ext uri="{BB962C8B-B14F-4D97-AF65-F5344CB8AC3E}">
        <p14:creationId xmlns:p14="http://schemas.microsoft.com/office/powerpoint/2010/main" val="160469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NZ" dirty="0"/>
          </a:p>
        </p:txBody>
      </p:sp>
      <p:sp>
        <p:nvSpPr>
          <p:cNvPr id="3" name="Content Placeholder 2"/>
          <p:cNvSpPr>
            <a:spLocks noGrp="1"/>
          </p:cNvSpPr>
          <p:nvPr>
            <p:ph idx="1"/>
          </p:nvPr>
        </p:nvSpPr>
        <p:spPr>
          <a:xfrm>
            <a:off x="3575050" y="273050"/>
            <a:ext cx="5111750" cy="5853113"/>
          </a:xfrm>
        </p:spPr>
        <p:txBody>
          <a:bodyPr/>
          <a:lstStyle>
            <a:lvl1pPr>
              <a:defRPr sz="2800" baseline="0"/>
            </a:lvl1pPr>
            <a:lvl2pPr>
              <a:defRPr sz="2400" baseline="0"/>
            </a:lvl2pPr>
            <a:lvl3pPr>
              <a:defRPr sz="2000" baseline="0"/>
            </a:lvl3pPr>
            <a:lvl4pPr>
              <a:defRPr sz="1800" baseline="0"/>
            </a:lvl4pPr>
            <a:lvl5pPr>
              <a:defRPr sz="16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107B3EE3-681B-411B-815A-595F449DE94E}" type="slidenum">
              <a:rPr lang="en-US" altLang="en-US"/>
              <a:pPr/>
              <a:t>‹#›</a:t>
            </a:fld>
            <a:endParaRPr lang="en-US" altLang="en-US"/>
          </a:p>
        </p:txBody>
      </p:sp>
    </p:spTree>
    <p:extLst>
      <p:ext uri="{BB962C8B-B14F-4D97-AF65-F5344CB8AC3E}">
        <p14:creationId xmlns:p14="http://schemas.microsoft.com/office/powerpoint/2010/main" val="154629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927722EB-F7AB-4E7B-AA9C-F57292D3D448}" type="slidenum">
              <a:rPr lang="en-US" altLang="en-US"/>
              <a:pPr/>
              <a:t>‹#›</a:t>
            </a:fld>
            <a:endParaRPr lang="en-US" altLang="en-US"/>
          </a:p>
        </p:txBody>
      </p:sp>
    </p:spTree>
    <p:extLst>
      <p:ext uri="{BB962C8B-B14F-4D97-AF65-F5344CB8AC3E}">
        <p14:creationId xmlns:p14="http://schemas.microsoft.com/office/powerpoint/2010/main" val="109381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idx="13"/>
          </p:nvPr>
        </p:nvSpPr>
        <p:spPr>
          <a:xfrm>
            <a:off x="457200" y="2514600"/>
            <a:ext cx="8229600" cy="33528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1243987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9" name="Text Placeholder 8"/>
          <p:cNvSpPr>
            <a:spLocks noGrp="1"/>
          </p:cNvSpPr>
          <p:nvPr>
            <p:ph type="body" idx="13"/>
          </p:nvPr>
        </p:nvSpPr>
        <p:spPr>
          <a:xfrm>
            <a:off x="485804" y="1295400"/>
            <a:ext cx="8229600" cy="4572000"/>
          </a:xfrm>
        </p:spPr>
        <p:txBody>
          <a:bodyPr/>
          <a:lstStyle>
            <a:lvl1pPr>
              <a:buSzPct val="100000"/>
              <a:buFontTx/>
              <a:buBlip>
                <a:blip r:embed="rId2"/>
              </a:buBlip>
              <a:defRPr sz="2800" baseline="0"/>
            </a:lvl1pPr>
            <a:lvl2pPr>
              <a:defRPr sz="2400" baseline="0"/>
            </a:lvl2pPr>
            <a:lvl3pPr>
              <a:defRPr sz="2000" baseline="0"/>
            </a:lvl3pPr>
            <a:lvl4pPr>
              <a:defRPr sz="1800" baseline="0"/>
            </a:lvl4pPr>
            <a:lvl5pPr>
              <a:buFont typeface="Lucida Grande"/>
              <a:buChar char="–"/>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3" name="Date Placeholder 3"/>
          <p:cNvSpPr>
            <a:spLocks noGrp="1"/>
          </p:cNvSpPr>
          <p:nvPr>
            <p:ph type="dt" sz="half" idx="14"/>
          </p:nvPr>
        </p:nvSpPr>
        <p:spPr>
          <a:xfrm>
            <a:off x="457200" y="6173788"/>
            <a:ext cx="2133600" cy="227012"/>
          </a:xfrm>
          <a:prstGeom prst="rect">
            <a:avLst/>
          </a:prstGeom>
        </p:spPr>
        <p:txBody>
          <a:bodyPr/>
          <a:lstStyle>
            <a:lvl1pPr>
              <a:defRPr/>
            </a:lvl1pPr>
          </a:lstStyle>
          <a:p>
            <a:pPr>
              <a:defRPr/>
            </a:pPr>
            <a:endParaRPr lang="en-NZ"/>
          </a:p>
        </p:txBody>
      </p:sp>
      <p:sp>
        <p:nvSpPr>
          <p:cNvPr id="4" name="Footer Placeholder 4"/>
          <p:cNvSpPr>
            <a:spLocks noGrp="1"/>
          </p:cNvSpPr>
          <p:nvPr>
            <p:ph type="ftr" sz="quarter" idx="15"/>
          </p:nvPr>
        </p:nvSpPr>
        <p:spPr>
          <a:xfrm>
            <a:off x="3124200" y="6173788"/>
            <a:ext cx="2895600" cy="227012"/>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6"/>
          </p:nvPr>
        </p:nvSpPr>
        <p:spPr>
          <a:xfrm>
            <a:off x="6553200" y="6173788"/>
            <a:ext cx="2133600" cy="227012"/>
          </a:xfrm>
          <a:prstGeom prst="rect">
            <a:avLst/>
          </a:prstGeom>
        </p:spPr>
        <p:txBody>
          <a:bodyPr/>
          <a:lstStyle>
            <a:lvl1pPr>
              <a:defRPr/>
            </a:lvl1pPr>
          </a:lstStyle>
          <a:p>
            <a:fld id="{F98C0C7E-2C66-414B-A52F-96389101C5C7}" type="slidenum">
              <a:rPr lang="en-NZ" altLang="en-US"/>
              <a:pPr/>
              <a:t>‹#›</a:t>
            </a:fld>
            <a:endParaRPr lang="en-NZ" altLang="en-US"/>
          </a:p>
        </p:txBody>
      </p:sp>
    </p:spTree>
    <p:extLst>
      <p:ext uri="{BB962C8B-B14F-4D97-AF65-F5344CB8AC3E}">
        <p14:creationId xmlns:p14="http://schemas.microsoft.com/office/powerpoint/2010/main" val="30251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B3352610-013F-41C3-A283-125747AF4429}" type="slidenum">
              <a:rPr lang="en-US" altLang="en-US"/>
              <a:pPr/>
              <a:t>‹#›</a:t>
            </a:fld>
            <a:endParaRPr lang="en-US" altLang="en-US"/>
          </a:p>
        </p:txBody>
      </p:sp>
    </p:spTree>
    <p:extLst>
      <p:ext uri="{BB962C8B-B14F-4D97-AF65-F5344CB8AC3E}">
        <p14:creationId xmlns:p14="http://schemas.microsoft.com/office/powerpoint/2010/main" val="371421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6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Date Placeholder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270955C3-8A7D-40A3-8BE9-122953915420}" type="slidenum">
              <a:rPr lang="en-US" altLang="en-US"/>
              <a:pPr/>
              <a:t>‹#›</a:t>
            </a:fld>
            <a:endParaRPr lang="en-US" altLang="en-US"/>
          </a:p>
        </p:txBody>
      </p:sp>
    </p:spTree>
    <p:extLst>
      <p:ext uri="{BB962C8B-B14F-4D97-AF65-F5344CB8AC3E}">
        <p14:creationId xmlns:p14="http://schemas.microsoft.com/office/powerpoint/2010/main" val="295716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045E2125-8586-40A6-ABDE-B46114BE07AC}" type="slidenum">
              <a:rPr lang="en-US" altLang="en-US"/>
              <a:pPr/>
              <a:t>‹#›</a:t>
            </a:fld>
            <a:endParaRPr lang="en-US" altLang="en-US"/>
          </a:p>
        </p:txBody>
      </p:sp>
    </p:spTree>
    <p:extLst>
      <p:ext uri="{BB962C8B-B14F-4D97-AF65-F5344CB8AC3E}">
        <p14:creationId xmlns:p14="http://schemas.microsoft.com/office/powerpoint/2010/main" val="117349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xfrm>
            <a:off x="457200" y="6173788"/>
            <a:ext cx="2133600" cy="227012"/>
          </a:xfrm>
          <a:prstGeom prst="rect">
            <a:avLst/>
          </a:prstGeom>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124200" y="6173788"/>
            <a:ext cx="2895600" cy="227012"/>
          </a:xfrm>
          <a:prstGeom prst="rect">
            <a:avLst/>
          </a:prstGeom>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173788"/>
            <a:ext cx="2133600" cy="227012"/>
          </a:xfrm>
          <a:prstGeom prst="rect">
            <a:avLst/>
          </a:prstGeom>
        </p:spPr>
        <p:txBody>
          <a:bodyPr/>
          <a:lstStyle>
            <a:lvl1pPr>
              <a:defRPr/>
            </a:lvl1pPr>
          </a:lstStyle>
          <a:p>
            <a:fld id="{489D5995-279B-497F-A29C-007EEBE1C543}" type="slidenum">
              <a:rPr lang="en-US" altLang="en-US"/>
              <a:pPr/>
              <a:t>‹#›</a:t>
            </a:fld>
            <a:endParaRPr lang="en-US" altLang="en-US"/>
          </a:p>
        </p:txBody>
      </p:sp>
    </p:spTree>
    <p:extLst>
      <p:ext uri="{BB962C8B-B14F-4D97-AF65-F5344CB8AC3E}">
        <p14:creationId xmlns:p14="http://schemas.microsoft.com/office/powerpoint/2010/main" val="300527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12" name="Table Placeholder 11"/>
          <p:cNvSpPr>
            <a:spLocks noGrp="1"/>
          </p:cNvSpPr>
          <p:nvPr>
            <p:ph type="tbl" sz="quarter" idx="14"/>
          </p:nvPr>
        </p:nvSpPr>
        <p:spPr>
          <a:xfrm>
            <a:off x="457200" y="2786051"/>
            <a:ext cx="8229600" cy="3286138"/>
          </a:xfrm>
        </p:spPr>
        <p:txBody>
          <a:bodyPr/>
          <a:lstStyle>
            <a:lvl1pPr>
              <a:defRPr sz="2800"/>
            </a:lvl1pPr>
          </a:lstStyle>
          <a:p>
            <a:pPr lvl="0"/>
            <a:endParaRPr lang="en-NZ" noProof="0" dirty="0"/>
          </a:p>
        </p:txBody>
      </p:sp>
      <p:sp>
        <p:nvSpPr>
          <p:cNvPr id="5" name="Date Placeholder 4"/>
          <p:cNvSpPr>
            <a:spLocks noGrp="1" noChangeArrowheads="1"/>
          </p:cNvSpPr>
          <p:nvPr>
            <p:ph type="dt" sz="half" idx="15"/>
          </p:nvPr>
        </p:nvSpPr>
        <p:spPr>
          <a:xfrm>
            <a:off x="457200" y="6173788"/>
            <a:ext cx="2133600" cy="227012"/>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6"/>
          </p:nvPr>
        </p:nvSpPr>
        <p:spPr>
          <a:xfrm>
            <a:off x="3124200" y="6173788"/>
            <a:ext cx="2895600" cy="227012"/>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7"/>
          </p:nvPr>
        </p:nvSpPr>
        <p:spPr>
          <a:xfrm>
            <a:off x="6553200" y="6173788"/>
            <a:ext cx="2133600" cy="227012"/>
          </a:xfrm>
          <a:prstGeom prst="rect">
            <a:avLst/>
          </a:prstGeom>
        </p:spPr>
        <p:txBody>
          <a:bodyPr/>
          <a:lstStyle>
            <a:lvl1pPr>
              <a:defRPr/>
            </a:lvl1pPr>
          </a:lstStyle>
          <a:p>
            <a:fld id="{A3D00332-D430-4599-8599-DBF7F5B150FC}" type="slidenum">
              <a:rPr lang="en-US" altLang="en-US"/>
              <a:pPr/>
              <a:t>‹#›</a:t>
            </a:fld>
            <a:endParaRPr lang="en-US" altLang="en-US"/>
          </a:p>
        </p:txBody>
      </p:sp>
    </p:spTree>
    <p:extLst>
      <p:ext uri="{BB962C8B-B14F-4D97-AF65-F5344CB8AC3E}">
        <p14:creationId xmlns:p14="http://schemas.microsoft.com/office/powerpoint/2010/main" val="107681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60"/>
            <a:ext cx="8229600" cy="838200"/>
          </a:xfrm>
        </p:spPr>
        <p:txBody>
          <a:bodyPr/>
          <a:lstStyle/>
          <a:p>
            <a:r>
              <a:rPr lang="en-US" dirty="0" smtClean="0"/>
              <a:t>Click to edit Master title style</a:t>
            </a:r>
            <a:endParaRPr lang="en-NZ" dirty="0"/>
          </a:p>
        </p:txBody>
      </p:sp>
      <p:sp>
        <p:nvSpPr>
          <p:cNvPr id="10" name="Text Placeholder 9"/>
          <p:cNvSpPr>
            <a:spLocks noGrp="1"/>
          </p:cNvSpPr>
          <p:nvPr>
            <p:ph type="body" sz="quarter" idx="13"/>
          </p:nvPr>
        </p:nvSpPr>
        <p:spPr>
          <a:xfrm>
            <a:off x="457200" y="2143116"/>
            <a:ext cx="8229600" cy="642934"/>
          </a:xfrm>
        </p:spPr>
        <p:txBody>
          <a:bodyPr/>
          <a:lstStyle>
            <a:lvl1pPr algn="ctr">
              <a:buNone/>
              <a:defRPr sz="2800" baseline="0"/>
            </a:lvl1pPr>
          </a:lstStyle>
          <a:p>
            <a:pPr lvl="0"/>
            <a:r>
              <a:rPr lang="en-US" smtClean="0"/>
              <a:t>Click to edit Master text styles</a:t>
            </a:r>
          </a:p>
        </p:txBody>
      </p:sp>
      <p:sp>
        <p:nvSpPr>
          <p:cNvPr id="9" name="Chart Placeholder 8"/>
          <p:cNvSpPr>
            <a:spLocks noGrp="1"/>
          </p:cNvSpPr>
          <p:nvPr>
            <p:ph type="chart" sz="quarter" idx="14"/>
          </p:nvPr>
        </p:nvSpPr>
        <p:spPr>
          <a:xfrm>
            <a:off x="457200" y="2786050"/>
            <a:ext cx="8229600" cy="3286138"/>
          </a:xfrm>
        </p:spPr>
        <p:txBody>
          <a:bodyPr/>
          <a:lstStyle>
            <a:lvl1pPr>
              <a:defRPr sz="2800"/>
            </a:lvl1pPr>
          </a:lstStyle>
          <a:p>
            <a:pPr lvl="0"/>
            <a:endParaRPr lang="en-NZ" noProof="0"/>
          </a:p>
        </p:txBody>
      </p:sp>
      <p:sp>
        <p:nvSpPr>
          <p:cNvPr id="5" name="Date Placeholder 4"/>
          <p:cNvSpPr>
            <a:spLocks noGrp="1" noChangeArrowheads="1"/>
          </p:cNvSpPr>
          <p:nvPr>
            <p:ph type="dt" sz="half" idx="15"/>
          </p:nvPr>
        </p:nvSpPr>
        <p:spPr>
          <a:xfrm>
            <a:off x="457200" y="6173788"/>
            <a:ext cx="2133600" cy="227012"/>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6"/>
          </p:nvPr>
        </p:nvSpPr>
        <p:spPr>
          <a:xfrm>
            <a:off x="3124200" y="6173788"/>
            <a:ext cx="2895600" cy="227012"/>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7"/>
          </p:nvPr>
        </p:nvSpPr>
        <p:spPr>
          <a:xfrm>
            <a:off x="6553200" y="6173788"/>
            <a:ext cx="2133600" cy="227012"/>
          </a:xfrm>
          <a:prstGeom prst="rect">
            <a:avLst/>
          </a:prstGeom>
        </p:spPr>
        <p:txBody>
          <a:bodyPr/>
          <a:lstStyle>
            <a:lvl1pPr>
              <a:defRPr/>
            </a:lvl1pPr>
          </a:lstStyle>
          <a:p>
            <a:fld id="{57F704F7-7EF5-433E-85DF-BD4CD05D1DB7}" type="slidenum">
              <a:rPr lang="en-US" altLang="en-US"/>
              <a:pPr/>
              <a:t>‹#›</a:t>
            </a:fld>
            <a:endParaRPr lang="en-US" altLang="en-US"/>
          </a:p>
        </p:txBody>
      </p:sp>
    </p:spTree>
    <p:extLst>
      <p:ext uri="{BB962C8B-B14F-4D97-AF65-F5344CB8AC3E}">
        <p14:creationId xmlns:p14="http://schemas.microsoft.com/office/powerpoint/2010/main" val="206798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Title Placeholder 1"/>
          <p:cNvSpPr>
            <a:spLocks noGrp="1"/>
          </p:cNvSpPr>
          <p:nvPr>
            <p:ph type="title"/>
          </p:nvPr>
        </p:nvSpPr>
        <p:spPr bwMode="auto">
          <a:xfrm>
            <a:off x="457200" y="129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dirty="0" smtClean="0"/>
              <a:t>Heading one – click here to add title</a:t>
            </a:r>
            <a:endParaRPr lang="en-NZ" altLang="en-US" dirty="0" smtClean="0"/>
          </a:p>
        </p:txBody>
      </p:sp>
      <p:sp>
        <p:nvSpPr>
          <p:cNvPr id="1028" name="Text Placeholder 2"/>
          <p:cNvSpPr>
            <a:spLocks noGrp="1"/>
          </p:cNvSpPr>
          <p:nvPr>
            <p:ph type="body" idx="1"/>
          </p:nvPr>
        </p:nvSpPr>
        <p:spPr bwMode="auto">
          <a:xfrm>
            <a:off x="457200" y="2514600"/>
            <a:ext cx="8229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endParaRPr lang="en-US" altLang="en-US" smtClean="0"/>
          </a:p>
        </p:txBody>
      </p:sp>
      <p:sp>
        <p:nvSpPr>
          <p:cNvPr id="2" name="Rectangle 1"/>
          <p:cNvSpPr/>
          <p:nvPr userDrawn="1"/>
        </p:nvSpPr>
        <p:spPr>
          <a:xfrm>
            <a:off x="6948264" y="110278"/>
            <a:ext cx="1944216" cy="1086474"/>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NZ"/>
          </a:p>
        </p:txBody>
      </p:sp>
    </p:spTree>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p:timing>
    <p:tnLst>
      <p:par>
        <p:cTn id="1" dur="indefinite" restart="never" nodeType="tmRoot"/>
      </p:par>
    </p:tnLst>
  </p:timing>
  <p:hf hdr="0"/>
  <p:txStyles>
    <p:titleStyle>
      <a:lvl1pPr algn="ctr" defTabSz="457200" rtl="0" eaLnBrk="0" fontAlgn="base" hangingPunct="0">
        <a:spcBef>
          <a:spcPct val="0"/>
        </a:spcBef>
        <a:spcAft>
          <a:spcPct val="0"/>
        </a:spcAft>
        <a:defRPr sz="3600" kern="1200">
          <a:solidFill>
            <a:srgbClr val="346666"/>
          </a:solidFill>
          <a:latin typeface="Arial"/>
          <a:ea typeface="ＭＳ Ｐゴシック" pitchFamily="124" charset="-128"/>
          <a:cs typeface="Arial"/>
        </a:defRPr>
      </a:lvl1pPr>
      <a:lvl2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2pPr>
      <a:lvl3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3pPr>
      <a:lvl4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4pPr>
      <a:lvl5pPr algn="ctr" defTabSz="457200" rtl="0" eaLnBrk="0" fontAlgn="base" hangingPunct="0">
        <a:spcBef>
          <a:spcPct val="0"/>
        </a:spcBef>
        <a:spcAft>
          <a:spcPct val="0"/>
        </a:spcAft>
        <a:defRPr sz="3600">
          <a:solidFill>
            <a:srgbClr val="346666"/>
          </a:solidFill>
          <a:latin typeface="Arial" pitchFamily="124" charset="0"/>
          <a:ea typeface="ＭＳ Ｐゴシック" pitchFamily="124" charset="-128"/>
          <a:cs typeface="Arial" charset="0"/>
        </a:defRPr>
      </a:lvl5pPr>
      <a:lvl6pPr marL="457200" algn="ctr" defTabSz="457200" rtl="0" fontAlgn="base">
        <a:spcBef>
          <a:spcPct val="0"/>
        </a:spcBef>
        <a:spcAft>
          <a:spcPct val="0"/>
        </a:spcAft>
        <a:defRPr sz="3600">
          <a:solidFill>
            <a:srgbClr val="346666"/>
          </a:solidFill>
          <a:latin typeface="Arial" pitchFamily="124" charset="0"/>
          <a:ea typeface="ＭＳ Ｐゴシック" pitchFamily="124" charset="-128"/>
        </a:defRPr>
      </a:lvl6pPr>
      <a:lvl7pPr marL="914400" algn="ctr" defTabSz="457200" rtl="0" fontAlgn="base">
        <a:spcBef>
          <a:spcPct val="0"/>
        </a:spcBef>
        <a:spcAft>
          <a:spcPct val="0"/>
        </a:spcAft>
        <a:defRPr sz="3600">
          <a:solidFill>
            <a:srgbClr val="346666"/>
          </a:solidFill>
          <a:latin typeface="Arial" pitchFamily="124" charset="0"/>
          <a:ea typeface="ＭＳ Ｐゴシック" pitchFamily="124" charset="-128"/>
        </a:defRPr>
      </a:lvl7pPr>
      <a:lvl8pPr marL="1371600" algn="ctr" defTabSz="457200" rtl="0" fontAlgn="base">
        <a:spcBef>
          <a:spcPct val="0"/>
        </a:spcBef>
        <a:spcAft>
          <a:spcPct val="0"/>
        </a:spcAft>
        <a:defRPr sz="3600">
          <a:solidFill>
            <a:srgbClr val="346666"/>
          </a:solidFill>
          <a:latin typeface="Arial" pitchFamily="124" charset="0"/>
          <a:ea typeface="ＭＳ Ｐゴシック" pitchFamily="124" charset="-128"/>
        </a:defRPr>
      </a:lvl8pPr>
      <a:lvl9pPr marL="1828800" algn="ctr" defTabSz="457200" rtl="0" fontAlgn="base">
        <a:spcBef>
          <a:spcPct val="0"/>
        </a:spcBef>
        <a:spcAft>
          <a:spcPct val="0"/>
        </a:spcAft>
        <a:defRPr sz="3600">
          <a:solidFill>
            <a:srgbClr val="346666"/>
          </a:solidFill>
          <a:latin typeface="Arial" pitchFamily="124" charset="0"/>
          <a:ea typeface="ＭＳ Ｐゴシック" pitchFamily="124" charset="-128"/>
        </a:defRPr>
      </a:lvl9pPr>
    </p:titleStyle>
    <p:bodyStyle>
      <a:lvl1pPr marL="342900" indent="-342900" algn="l" defTabSz="457200" rtl="0" eaLnBrk="0" fontAlgn="base" hangingPunct="0">
        <a:spcBef>
          <a:spcPct val="20000"/>
        </a:spcBef>
        <a:spcAft>
          <a:spcPct val="0"/>
        </a:spcAft>
        <a:buSzPct val="100000"/>
        <a:buBlip>
          <a:blip r:embed="rId16"/>
        </a:buBlip>
        <a:defRPr sz="3200" kern="1200">
          <a:solidFill>
            <a:schemeClr val="tx1"/>
          </a:solidFill>
          <a:latin typeface="Arial"/>
          <a:ea typeface="ＭＳ Ｐゴシック" pitchFamily="12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24" charset="-128"/>
          <a:cs typeface="Arial"/>
        </a:defRPr>
      </a:lvl2pPr>
      <a:lvl3pPr marL="1143000" indent="-228600" algn="l" defTabSz="457200" rtl="0" eaLnBrk="0" fontAlgn="base" hangingPunct="0">
        <a:spcBef>
          <a:spcPct val="20000"/>
        </a:spcBef>
        <a:spcAft>
          <a:spcPct val="0"/>
        </a:spcAft>
        <a:buFont typeface="Lucida Grande" pitchFamily="108" charset="0"/>
        <a:buChar char="–"/>
        <a:defRPr sz="2400" kern="1200">
          <a:solidFill>
            <a:schemeClr val="tx1"/>
          </a:solidFill>
          <a:latin typeface="Arial"/>
          <a:ea typeface="ＭＳ Ｐゴシック" pitchFamily="124" charset="-128"/>
          <a:cs typeface="Arial"/>
        </a:defRPr>
      </a:lvl3pPr>
      <a:lvl4pPr marL="1600200" indent="-228600" algn="l" defTabSz="457200" rtl="0" eaLnBrk="0" fontAlgn="base" hangingPunct="0">
        <a:spcBef>
          <a:spcPct val="20000"/>
        </a:spcBef>
        <a:spcAft>
          <a:spcPct val="0"/>
        </a:spcAft>
        <a:buFont typeface="Lucida Grande" pitchFamily="108" charset="0"/>
        <a:buChar char="»"/>
        <a:defRPr sz="2000" kern="1200">
          <a:solidFill>
            <a:schemeClr val="tx1"/>
          </a:solidFill>
          <a:latin typeface="Arial"/>
          <a:ea typeface="ＭＳ Ｐゴシック" pitchFamily="124"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ＭＳ Ｐゴシック" pitchFamily="12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764704"/>
            <a:ext cx="7992888" cy="3456384"/>
          </a:xfrm>
        </p:spPr>
        <p:txBody>
          <a:bodyPr/>
          <a:lstStyle/>
          <a:p>
            <a:endParaRPr lang="en-US" sz="4000" b="1" i="0" dirty="0" smtClean="0">
              <a:solidFill>
                <a:srgbClr val="346666"/>
              </a:solidFill>
            </a:endParaRPr>
          </a:p>
          <a:p>
            <a:r>
              <a:rPr lang="en-NZ" sz="4000" b="1" i="0" dirty="0" smtClean="0">
                <a:solidFill>
                  <a:srgbClr val="346666"/>
                </a:solidFill>
              </a:rPr>
              <a:t>Data Hui</a:t>
            </a:r>
            <a:br>
              <a:rPr lang="en-NZ" sz="4000" b="1" i="0" dirty="0" smtClean="0">
                <a:solidFill>
                  <a:srgbClr val="346666"/>
                </a:solidFill>
              </a:rPr>
            </a:br>
            <a:r>
              <a:rPr lang="en-NZ" sz="4000" b="1" i="0" dirty="0" smtClean="0">
                <a:solidFill>
                  <a:srgbClr val="346666"/>
                </a:solidFill>
              </a:rPr>
              <a:t>November 2016</a:t>
            </a:r>
            <a:endParaRPr lang="en-NZ" sz="2000" b="1" i="0" dirty="0" smtClean="0"/>
          </a:p>
          <a:p>
            <a:endParaRPr lang="en-NZ" sz="2000" b="1" i="0" dirty="0" smtClean="0"/>
          </a:p>
          <a:p>
            <a:r>
              <a:rPr lang="en-US" sz="2000" b="1" i="0" dirty="0" smtClean="0"/>
              <a:t>Liz MacPherson</a:t>
            </a:r>
            <a:endParaRPr lang="en-NZ" sz="2000" b="1" i="0" dirty="0" smtClean="0"/>
          </a:p>
          <a:p>
            <a:r>
              <a:rPr lang="en-NZ" sz="2000" b="1" i="0" dirty="0" smtClean="0"/>
              <a:t>Government Statistician and Chief Executive</a:t>
            </a:r>
          </a:p>
        </p:txBody>
      </p:sp>
      <p:sp>
        <p:nvSpPr>
          <p:cNvPr id="3" name="TextBox 2"/>
          <p:cNvSpPr txBox="1"/>
          <p:nvPr/>
        </p:nvSpPr>
        <p:spPr>
          <a:xfrm>
            <a:off x="6983034" y="6162281"/>
            <a:ext cx="1944216" cy="307777"/>
          </a:xfrm>
          <a:prstGeom prst="rect">
            <a:avLst/>
          </a:prstGeom>
          <a:noFill/>
        </p:spPr>
        <p:txBody>
          <a:bodyPr wrap="square" rtlCol="0">
            <a:spAutoFit/>
          </a:bodyPr>
          <a:lstStyle/>
          <a:p>
            <a:pPr algn="r"/>
            <a:r>
              <a:rPr lang="en-NZ" sz="1400" dirty="0" smtClean="0">
                <a:solidFill>
                  <a:schemeClr val="bg1"/>
                </a:solidFill>
              </a:rPr>
              <a:t>November 2016</a:t>
            </a:r>
            <a:endParaRPr lang="en-NZ" sz="1400" dirty="0">
              <a:solidFill>
                <a:schemeClr val="bg1"/>
              </a:solidFill>
            </a:endParaRPr>
          </a:p>
        </p:txBody>
      </p:sp>
    </p:spTree>
    <p:extLst>
      <p:ext uri="{BB962C8B-B14F-4D97-AF65-F5344CB8AC3E}">
        <p14:creationId xmlns:p14="http://schemas.microsoft.com/office/powerpoint/2010/main" val="27108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4 Strategy poster.pdf"/>
          <p:cNvPicPr/>
          <p:nvPr/>
        </p:nvPicPr>
        <p:blipFill rotWithShape="1">
          <a:blip r:embed="rId3" cstate="print">
            <a:extLst>
              <a:ext uri="{28A0092B-C50C-407E-A947-70E740481C1C}">
                <a14:useLocalDpi xmlns:a14="http://schemas.microsoft.com/office/drawing/2010/main" val="0"/>
              </a:ext>
            </a:extLst>
          </a:blip>
          <a:srcRect l="27451" t="73319" r="22619"/>
          <a:stretch/>
        </p:blipFill>
        <p:spPr bwMode="auto">
          <a:xfrm>
            <a:off x="3059832" y="3394556"/>
            <a:ext cx="3557111" cy="2554724"/>
          </a:xfrm>
          <a:prstGeom prst="rect">
            <a:avLst/>
          </a:prstGeom>
          <a:ln>
            <a:noFill/>
          </a:ln>
          <a:extLst>
            <a:ext uri="{53640926-AAD7-44D8-BBD7-CCE9431645EC}">
              <a14:shadowObscured xmlns:a14="http://schemas.microsoft.com/office/drawing/2010/main"/>
            </a:ext>
          </a:extLst>
        </p:spPr>
      </p:pic>
      <p:pic>
        <p:nvPicPr>
          <p:cNvPr id="5" name="Picture 4" descr="A4 Strategy poster.pdf"/>
          <p:cNvPicPr/>
          <p:nvPr/>
        </p:nvPicPr>
        <p:blipFill rotWithShape="1">
          <a:blip r:embed="rId3" cstate="print">
            <a:extLst>
              <a:ext uri="{28A0092B-C50C-407E-A947-70E740481C1C}">
                <a14:useLocalDpi xmlns:a14="http://schemas.microsoft.com/office/drawing/2010/main" val="0"/>
              </a:ext>
            </a:extLst>
          </a:blip>
          <a:srcRect b="83191"/>
          <a:stretch/>
        </p:blipFill>
        <p:spPr bwMode="auto">
          <a:xfrm>
            <a:off x="1475656" y="836712"/>
            <a:ext cx="6552728" cy="1393387"/>
          </a:xfrm>
          <a:prstGeom prst="rect">
            <a:avLst/>
          </a:prstGeom>
          <a:ln>
            <a:noFill/>
          </a:ln>
          <a:extLst>
            <a:ext uri="{53640926-AAD7-44D8-BBD7-CCE9431645EC}">
              <a14:shadowObscured xmlns:a14="http://schemas.microsoft.com/office/drawing/2010/main"/>
            </a:ext>
          </a:extLst>
        </p:spPr>
      </p:pic>
      <p:pic>
        <p:nvPicPr>
          <p:cNvPr id="6" name="Picture 5" descr="A4 Strategy poster.pdf"/>
          <p:cNvPicPr/>
          <p:nvPr/>
        </p:nvPicPr>
        <p:blipFill rotWithShape="1">
          <a:blip r:embed="rId3" cstate="print">
            <a:extLst>
              <a:ext uri="{28A0092B-C50C-407E-A947-70E740481C1C}">
                <a14:useLocalDpi xmlns:a14="http://schemas.microsoft.com/office/drawing/2010/main" val="0"/>
              </a:ext>
            </a:extLst>
          </a:blip>
          <a:srcRect t="18250" b="73906"/>
          <a:stretch/>
        </p:blipFill>
        <p:spPr bwMode="auto">
          <a:xfrm>
            <a:off x="1190664" y="2369118"/>
            <a:ext cx="7125752" cy="7510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7341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78276"/>
            <a:ext cx="9144000" cy="1294539"/>
          </a:xfrm>
        </p:spPr>
        <p:txBody>
          <a:bodyPr/>
          <a:lstStyle/>
          <a:p>
            <a:r>
              <a:rPr lang="en-NZ" b="1" dirty="0" smtClean="0"/>
              <a:t>Partnering with iwi and Māori</a:t>
            </a:r>
            <a:endParaRPr lang="en-NZ"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6762" y="1841727"/>
            <a:ext cx="6570475" cy="4143659"/>
          </a:xfrm>
          <a:prstGeom prst="rect">
            <a:avLst/>
          </a:prstGeom>
        </p:spPr>
      </p:pic>
    </p:spTree>
    <p:extLst>
      <p:ext uri="{BB962C8B-B14F-4D97-AF65-F5344CB8AC3E}">
        <p14:creationId xmlns:p14="http://schemas.microsoft.com/office/powerpoint/2010/main" val="2034659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478276"/>
            <a:ext cx="9144000" cy="1294539"/>
          </a:xfrm>
        </p:spPr>
        <p:txBody>
          <a:bodyPr/>
          <a:lstStyle/>
          <a:p>
            <a:r>
              <a:rPr lang="en-NZ" b="1" dirty="0" smtClean="0"/>
              <a:t>Pilot Partnership Projects</a:t>
            </a:r>
            <a:endParaRPr lang="en-NZ" b="1" dirty="0"/>
          </a:p>
        </p:txBody>
      </p:sp>
      <p:sp>
        <p:nvSpPr>
          <p:cNvPr id="29" name="Oval 28"/>
          <p:cNvSpPr/>
          <p:nvPr/>
        </p:nvSpPr>
        <p:spPr>
          <a:xfrm>
            <a:off x="1259632" y="3861048"/>
            <a:ext cx="2448272" cy="2448272"/>
          </a:xfrm>
          <a:prstGeom prst="ellipse">
            <a:avLst/>
          </a:prstGeom>
          <a:solidFill>
            <a:srgbClr val="BDB24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3200" b="1" dirty="0">
              <a:solidFill>
                <a:schemeClr val="tx1"/>
              </a:solidFill>
              <a:latin typeface="Arial" panose="020B0604020202020204" pitchFamily="34" charset="0"/>
              <a:cs typeface="Arial" panose="020B0604020202020204" pitchFamily="34" charset="0"/>
            </a:endParaRPr>
          </a:p>
        </p:txBody>
      </p:sp>
      <p:cxnSp>
        <p:nvCxnSpPr>
          <p:cNvPr id="17" name="Straight Arrow Connector 16"/>
          <p:cNvCxnSpPr/>
          <p:nvPr/>
        </p:nvCxnSpPr>
        <p:spPr>
          <a:xfrm>
            <a:off x="6070286" y="3210077"/>
            <a:ext cx="478486" cy="578006"/>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2675587" y="3140968"/>
            <a:ext cx="686159" cy="647115"/>
          </a:xfrm>
          <a:prstGeom prst="straightConnector1">
            <a:avLst/>
          </a:prstGeom>
          <a:ln w="28575">
            <a:tailEnd type="triangle"/>
          </a:ln>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3491880" y="1628800"/>
            <a:ext cx="2448272" cy="2448272"/>
          </a:xfrm>
          <a:prstGeom prst="ellipse">
            <a:avLst/>
          </a:prstGeom>
          <a:solidFill>
            <a:srgbClr val="76AC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NZ"/>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solidFill>
                <a:schemeClr val="tx1"/>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610" y="2043629"/>
            <a:ext cx="1250813" cy="988863"/>
          </a:xfrm>
          <a:prstGeom prst="rect">
            <a:avLst/>
          </a:prstGeom>
        </p:spPr>
      </p:pic>
      <p:sp>
        <p:nvSpPr>
          <p:cNvPr id="37" name="TextBox 5"/>
          <p:cNvSpPr txBox="1"/>
          <p:nvPr/>
        </p:nvSpPr>
        <p:spPr>
          <a:xfrm>
            <a:off x="3784375" y="3210077"/>
            <a:ext cx="1863283" cy="369332"/>
          </a:xfrm>
          <a:prstGeom prst="rect">
            <a:avLst/>
          </a:prstGeom>
          <a:noFill/>
        </p:spPr>
        <p:txBody>
          <a:bodyPr wrap="square" rtlCol="0">
            <a:spAutoFit/>
          </a:bodyPr>
          <a:ls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NZ" b="1" dirty="0" smtClean="0">
                <a:cs typeface="Arial" panose="020B0604020202020204" pitchFamily="34" charset="0"/>
              </a:rPr>
              <a:t>Statistics NZ</a:t>
            </a:r>
            <a:endParaRPr lang="en-US" b="1" dirty="0">
              <a:cs typeface="Arial" panose="020B0604020202020204" pitchFamily="34" charset="0"/>
            </a:endParaRPr>
          </a:p>
        </p:txBody>
      </p:sp>
      <p:pic>
        <p:nvPicPr>
          <p:cNvPr id="38" name="Picture 37"/>
          <p:cNvPicPr>
            <a:picLocks noChangeAspect="1"/>
          </p:cNvPicPr>
          <p:nvPr/>
        </p:nvPicPr>
        <p:blipFill rotWithShape="1">
          <a:blip r:embed="rId4">
            <a:extLst>
              <a:ext uri="{28A0092B-C50C-407E-A947-70E740481C1C}">
                <a14:useLocalDpi xmlns:a14="http://schemas.microsoft.com/office/drawing/2010/main" val="0"/>
              </a:ext>
            </a:extLst>
          </a:blip>
          <a:srcRect l="54422" t="2680" r="28088" b="6198"/>
          <a:stretch/>
        </p:blipFill>
        <p:spPr>
          <a:xfrm>
            <a:off x="1279722" y="3861047"/>
            <a:ext cx="2440101" cy="2448273"/>
          </a:xfrm>
          <a:prstGeom prst="ellipse">
            <a:avLst/>
          </a:prstGeom>
        </p:spPr>
      </p:pic>
      <p:sp>
        <p:nvSpPr>
          <p:cNvPr id="41" name="TextBox 17"/>
          <p:cNvSpPr txBox="1"/>
          <p:nvPr/>
        </p:nvSpPr>
        <p:spPr>
          <a:xfrm>
            <a:off x="1259632" y="4509120"/>
            <a:ext cx="2302721" cy="1200329"/>
          </a:xfrm>
          <a:prstGeom prst="rect">
            <a:avLst/>
          </a:prstGeom>
          <a:noFill/>
        </p:spPr>
        <p:txBody>
          <a:bodyPr wrap="square" rtlCol="0">
            <a:spAutoFit/>
          </a:bodyPr>
          <a:ls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NZ" sz="3600" b="1" dirty="0" smtClean="0">
                <a:cs typeface="Arial" panose="020B0604020202020204" pitchFamily="34" charset="0"/>
              </a:rPr>
              <a:t>Iwi</a:t>
            </a:r>
            <a:r>
              <a:rPr lang="en-NZ" sz="3600" b="1" dirty="0">
                <a:cs typeface="Arial" panose="020B0604020202020204" pitchFamily="34" charset="0"/>
              </a:rPr>
              <a:t> </a:t>
            </a:r>
            <a:r>
              <a:rPr lang="en-NZ" sz="3600" b="1" dirty="0" smtClean="0">
                <a:cs typeface="Arial" panose="020B0604020202020204" pitchFamily="34" charset="0"/>
              </a:rPr>
              <a:t>&amp; M</a:t>
            </a:r>
            <a:r>
              <a:rPr lang="en-NZ" sz="3600" b="1" dirty="0" smtClean="0">
                <a:ea typeface="ＭＳ Ｐゴシック" pitchFamily="-60" charset="-128"/>
                <a:cs typeface="ＭＳ Ｐゴシック" pitchFamily="-60" charset="-128"/>
              </a:rPr>
              <a:t>ā</a:t>
            </a:r>
            <a:r>
              <a:rPr lang="en-NZ" sz="3600" b="1" dirty="0" smtClean="0">
                <a:cs typeface="Arial" panose="020B0604020202020204" pitchFamily="34" charset="0"/>
              </a:rPr>
              <a:t>ori</a:t>
            </a:r>
            <a:endParaRPr lang="en-US" sz="3600" b="1" dirty="0">
              <a:cs typeface="Arial" panose="020B0604020202020204" pitchFamily="34" charset="0"/>
            </a:endParaRPr>
          </a:p>
        </p:txBody>
      </p:sp>
      <p:grpSp>
        <p:nvGrpSpPr>
          <p:cNvPr id="33" name="Group 32"/>
          <p:cNvGrpSpPr/>
          <p:nvPr/>
        </p:nvGrpSpPr>
        <p:grpSpPr>
          <a:xfrm>
            <a:off x="5868144" y="3861048"/>
            <a:ext cx="2448272" cy="2448272"/>
            <a:chOff x="7245881" y="3665902"/>
            <a:chExt cx="2448272" cy="2448272"/>
          </a:xfrm>
        </p:grpSpPr>
        <p:sp>
          <p:nvSpPr>
            <p:cNvPr id="40" name="Oval 39"/>
            <p:cNvSpPr/>
            <p:nvPr/>
          </p:nvSpPr>
          <p:spPr>
            <a:xfrm>
              <a:off x="7245881" y="3665902"/>
              <a:ext cx="2448272" cy="2448272"/>
            </a:xfrm>
            <a:prstGeom prst="ellipse">
              <a:avLst/>
            </a:prstGeom>
            <a:solidFill>
              <a:srgbClr val="76ACA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pSp>
          <p:nvGrpSpPr>
            <p:cNvPr id="2" name="Group 1"/>
            <p:cNvGrpSpPr/>
            <p:nvPr/>
          </p:nvGrpSpPr>
          <p:grpSpPr>
            <a:xfrm>
              <a:off x="7632514" y="4218025"/>
              <a:ext cx="1564467" cy="886990"/>
              <a:chOff x="6465591" y="4365104"/>
              <a:chExt cx="1564467" cy="886990"/>
            </a:xfrm>
          </p:grpSpPr>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5591" y="4494125"/>
                <a:ext cx="455106" cy="757969"/>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4365104"/>
                <a:ext cx="455106" cy="75796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4952" y="4494124"/>
                <a:ext cx="455106" cy="757969"/>
              </a:xfrm>
              <a:prstGeom prst="rect">
                <a:avLst/>
              </a:prstGeom>
            </p:spPr>
          </p:pic>
        </p:grpSp>
        <p:sp>
          <p:nvSpPr>
            <p:cNvPr id="39" name="TextBox 17"/>
            <p:cNvSpPr txBox="1"/>
            <p:nvPr/>
          </p:nvSpPr>
          <p:spPr>
            <a:xfrm>
              <a:off x="7263387" y="5232339"/>
              <a:ext cx="2302721" cy="584775"/>
            </a:xfrm>
            <a:prstGeom prst="rect">
              <a:avLst/>
            </a:prstGeom>
            <a:noFill/>
          </p:spPr>
          <p:txBody>
            <a:bodyPr wrap="square" rtlCol="0">
              <a:spAutoFit/>
            </a:bodyPr>
            <a:lstStyle>
              <a:defPPr>
                <a:defRPr lang="en-NZ"/>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lgn="ctr"/>
              <a:r>
                <a:rPr lang="en-NZ" sz="3200" b="1" dirty="0" smtClean="0">
                  <a:cs typeface="Arial" panose="020B0604020202020204" pitchFamily="34" charset="0"/>
                </a:rPr>
                <a:t>NGOs</a:t>
              </a:r>
              <a:endParaRPr lang="en-US" sz="3200" b="1" dirty="0">
                <a:cs typeface="Arial" panose="020B0604020202020204" pitchFamily="34" charset="0"/>
              </a:endParaRPr>
            </a:p>
          </p:txBody>
        </p:sp>
      </p:grpSp>
    </p:spTree>
    <p:extLst>
      <p:ext uri="{BB962C8B-B14F-4D97-AF65-F5344CB8AC3E}">
        <p14:creationId xmlns:p14="http://schemas.microsoft.com/office/powerpoint/2010/main" val="2495660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Slide Number Placeholder 7"/>
          <p:cNvSpPr>
            <a:spLocks noGrp="1"/>
          </p:cNvSpPr>
          <p:nvPr>
            <p:ph type="sldNum" sz="quarter" idx="4294967295"/>
          </p:nvPr>
        </p:nvSpPr>
        <p:spPr bwMode="auto">
          <a:xfrm>
            <a:off x="6732240" y="6452985"/>
            <a:ext cx="2133600" cy="227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520" indent="-285581" eaLnBrk="0" hangingPunct="0">
              <a:defRPr>
                <a:solidFill>
                  <a:schemeClr val="tx1"/>
                </a:solidFill>
                <a:latin typeface="Arial" charset="0"/>
                <a:ea typeface="ＭＳ Ｐゴシック" pitchFamily="108" charset="-128"/>
              </a:defRPr>
            </a:lvl2pPr>
            <a:lvl3pPr marL="1142338" indent="-228467" eaLnBrk="0" hangingPunct="0">
              <a:defRPr>
                <a:solidFill>
                  <a:schemeClr val="tx1"/>
                </a:solidFill>
                <a:latin typeface="Arial" charset="0"/>
                <a:ea typeface="ＭＳ Ｐゴシック" pitchFamily="108" charset="-128"/>
              </a:defRPr>
            </a:lvl3pPr>
            <a:lvl4pPr marL="1599272" indent="-228467" eaLnBrk="0" hangingPunct="0">
              <a:defRPr>
                <a:solidFill>
                  <a:schemeClr val="tx1"/>
                </a:solidFill>
                <a:latin typeface="Arial" charset="0"/>
                <a:ea typeface="ＭＳ Ｐゴシック" pitchFamily="108" charset="-128"/>
              </a:defRPr>
            </a:lvl4pPr>
            <a:lvl5pPr marL="2056206" indent="-228467" eaLnBrk="0" hangingPunct="0">
              <a:defRPr>
                <a:solidFill>
                  <a:schemeClr val="tx1"/>
                </a:solidFill>
                <a:latin typeface="Arial" charset="0"/>
                <a:ea typeface="ＭＳ Ｐゴシック" pitchFamily="108" charset="-128"/>
              </a:defRPr>
            </a:lvl5pPr>
            <a:lvl6pPr marL="2513141" indent="-228467" defTabSz="456934" eaLnBrk="0" fontAlgn="base" hangingPunct="0">
              <a:spcBef>
                <a:spcPct val="0"/>
              </a:spcBef>
              <a:spcAft>
                <a:spcPct val="0"/>
              </a:spcAft>
              <a:defRPr>
                <a:solidFill>
                  <a:schemeClr val="tx1"/>
                </a:solidFill>
                <a:latin typeface="Arial" charset="0"/>
                <a:ea typeface="ＭＳ Ｐゴシック" pitchFamily="108" charset="-128"/>
              </a:defRPr>
            </a:lvl6pPr>
            <a:lvl7pPr marL="2970075" indent="-228467" defTabSz="456934" eaLnBrk="0" fontAlgn="base" hangingPunct="0">
              <a:spcBef>
                <a:spcPct val="0"/>
              </a:spcBef>
              <a:spcAft>
                <a:spcPct val="0"/>
              </a:spcAft>
              <a:defRPr>
                <a:solidFill>
                  <a:schemeClr val="tx1"/>
                </a:solidFill>
                <a:latin typeface="Arial" charset="0"/>
                <a:ea typeface="ＭＳ Ｐゴシック" pitchFamily="108" charset="-128"/>
              </a:defRPr>
            </a:lvl7pPr>
            <a:lvl8pPr marL="3427011" indent="-228467" defTabSz="456934" eaLnBrk="0" fontAlgn="base" hangingPunct="0">
              <a:spcBef>
                <a:spcPct val="0"/>
              </a:spcBef>
              <a:spcAft>
                <a:spcPct val="0"/>
              </a:spcAft>
              <a:defRPr>
                <a:solidFill>
                  <a:schemeClr val="tx1"/>
                </a:solidFill>
                <a:latin typeface="Arial" charset="0"/>
                <a:ea typeface="ＭＳ Ｐゴシック" pitchFamily="108" charset="-128"/>
              </a:defRPr>
            </a:lvl8pPr>
            <a:lvl9pPr marL="3883948" indent="-228467" defTabSz="456934"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35BAD6E7-344C-45A4-92C7-1D1692743957}" type="slidenum">
              <a:rPr lang="en-NZ" smtClean="0">
                <a:solidFill>
                  <a:srgbClr val="898989"/>
                </a:solidFill>
              </a:rPr>
              <a:pPr eaLnBrk="1" hangingPunct="1"/>
              <a:t>5</a:t>
            </a:fld>
            <a:endParaRPr lang="en-NZ" smtClean="0">
              <a:solidFill>
                <a:srgbClr val="898989"/>
              </a:solidFill>
            </a:endParaRPr>
          </a:p>
        </p:txBody>
      </p:sp>
      <p:sp>
        <p:nvSpPr>
          <p:cNvPr id="107" name="TextBox 106"/>
          <p:cNvSpPr txBox="1"/>
          <p:nvPr/>
        </p:nvSpPr>
        <p:spPr>
          <a:xfrm>
            <a:off x="785659" y="1245770"/>
            <a:ext cx="8254280" cy="1213794"/>
          </a:xfrm>
          <a:prstGeom prst="rect">
            <a:avLst/>
          </a:prstGeom>
          <a:noFill/>
        </p:spPr>
        <p:txBody>
          <a:bodyPr wrap="square" rtlCol="0">
            <a:spAutoFit/>
          </a:bodyPr>
          <a:lstStyle/>
          <a:p>
            <a:pPr defTabSz="456934">
              <a:spcBef>
                <a:spcPct val="20000"/>
              </a:spcBef>
              <a:spcAft>
                <a:spcPts val="429"/>
              </a:spcAft>
              <a:buSzPct val="100000"/>
            </a:pPr>
            <a:r>
              <a:rPr lang="en-NZ" sz="2429" dirty="0">
                <a:latin typeface="Arial"/>
                <a:ea typeface="ＭＳ Ｐゴシック" pitchFamily="124" charset="-128"/>
                <a:cs typeface="Arial"/>
              </a:rPr>
              <a:t>An integrated database containing </a:t>
            </a:r>
            <a:r>
              <a:rPr lang="en-NZ" sz="2429" dirty="0" err="1">
                <a:latin typeface="Arial"/>
                <a:ea typeface="ＭＳ Ｐゴシック" pitchFamily="124" charset="-128"/>
                <a:cs typeface="Arial"/>
              </a:rPr>
              <a:t>confidentialised</a:t>
            </a:r>
            <a:r>
              <a:rPr lang="en-NZ" sz="2429" dirty="0">
                <a:latin typeface="Arial"/>
                <a:ea typeface="ＭＳ Ｐゴシック" pitchFamily="124" charset="-128"/>
                <a:cs typeface="Arial"/>
              </a:rPr>
              <a:t> longitudinal microdata about people, households, </a:t>
            </a:r>
            <a:r>
              <a:rPr lang="en-NZ" sz="2429" dirty="0" smtClean="0">
                <a:latin typeface="Arial"/>
                <a:ea typeface="ＭＳ Ｐゴシック" pitchFamily="124" charset="-128"/>
                <a:cs typeface="Arial"/>
              </a:rPr>
              <a:t>and businesses</a:t>
            </a:r>
            <a:endParaRPr lang="en-NZ" sz="2429" dirty="0">
              <a:latin typeface="Arial"/>
              <a:ea typeface="ＭＳ Ｐゴシック" pitchFamily="124" charset="-128"/>
              <a:cs typeface="Arial"/>
            </a:endParaRPr>
          </a:p>
        </p:txBody>
      </p:sp>
      <p:sp>
        <p:nvSpPr>
          <p:cNvPr id="65" name="TextBox 64"/>
          <p:cNvSpPr txBox="1"/>
          <p:nvPr/>
        </p:nvSpPr>
        <p:spPr>
          <a:xfrm>
            <a:off x="755576" y="5806853"/>
            <a:ext cx="5345150" cy="369332"/>
          </a:xfrm>
          <a:prstGeom prst="rect">
            <a:avLst/>
          </a:prstGeom>
          <a:noFill/>
        </p:spPr>
        <p:txBody>
          <a:bodyPr wrap="square" rtlCol="0">
            <a:spAutoFit/>
          </a:bodyPr>
          <a:lstStyle/>
          <a:p>
            <a:r>
              <a:rPr lang="en-NZ" dirty="0" smtClean="0"/>
              <a:t>For a full list of data, go to www.stats.govt.nz/idi</a:t>
            </a:r>
            <a:endParaRPr lang="en-NZ"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970" y="2554617"/>
            <a:ext cx="6146087" cy="3008818"/>
          </a:xfrm>
          <a:prstGeom prst="rect">
            <a:avLst/>
          </a:prstGeom>
        </p:spPr>
      </p:pic>
      <p:sp>
        <p:nvSpPr>
          <p:cNvPr id="7" name="Title 1"/>
          <p:cNvSpPr>
            <a:spLocks noGrp="1"/>
          </p:cNvSpPr>
          <p:nvPr>
            <p:ph type="title"/>
          </p:nvPr>
        </p:nvSpPr>
        <p:spPr>
          <a:xfrm>
            <a:off x="457200" y="314610"/>
            <a:ext cx="8229600" cy="838200"/>
          </a:xfrm>
        </p:spPr>
        <p:txBody>
          <a:bodyPr/>
          <a:lstStyle/>
          <a:p>
            <a:r>
              <a:rPr lang="en-NZ" b="1" dirty="0"/>
              <a:t>Integrated Data Infrastructure (IDI)</a:t>
            </a:r>
          </a:p>
        </p:txBody>
      </p:sp>
    </p:spTree>
    <p:extLst>
      <p:ext uri="{BB962C8B-B14F-4D97-AF65-F5344CB8AC3E}">
        <p14:creationId xmlns:p14="http://schemas.microsoft.com/office/powerpoint/2010/main" val="4151935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Data for iwi</a:t>
            </a:r>
            <a:endParaRPr lang="en-NZ" b="1" dirty="0"/>
          </a:p>
        </p:txBody>
      </p:sp>
      <p:sp>
        <p:nvSpPr>
          <p:cNvPr id="3" name="Text Placeholder 2"/>
          <p:cNvSpPr>
            <a:spLocks noGrp="1"/>
          </p:cNvSpPr>
          <p:nvPr>
            <p:ph type="body" idx="13"/>
          </p:nvPr>
        </p:nvSpPr>
        <p:spPr/>
        <p:txBody>
          <a:bodyPr/>
          <a:lstStyle/>
          <a:p>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831"/>
            <a:ext cx="9144000" cy="6634338"/>
          </a:xfrm>
          <a:prstGeom prst="rect">
            <a:avLst/>
          </a:prstGeom>
        </p:spPr>
      </p:pic>
    </p:spTree>
    <p:extLst>
      <p:ext uri="{BB962C8B-B14F-4D97-AF65-F5344CB8AC3E}">
        <p14:creationId xmlns:p14="http://schemas.microsoft.com/office/powerpoint/2010/main" val="348456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99592" y="404664"/>
            <a:ext cx="7416981" cy="1222531"/>
          </a:xfrm>
        </p:spPr>
        <p:txBody>
          <a:bodyPr/>
          <a:lstStyle/>
          <a:p>
            <a:r>
              <a:rPr lang="en-NZ" b="1" dirty="0" smtClean="0"/>
              <a:t>Unleashing the power of data to change lives</a:t>
            </a:r>
            <a:endParaRPr lang="en-NZ" altLang="en-US" b="1"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79943"/>
            <a:ext cx="6876256" cy="3997329"/>
          </a:xfrm>
          <a:prstGeom prst="rect">
            <a:avLst/>
          </a:prstGeom>
        </p:spPr>
      </p:pic>
    </p:spTree>
    <p:extLst>
      <p:ext uri="{BB962C8B-B14F-4D97-AF65-F5344CB8AC3E}">
        <p14:creationId xmlns:p14="http://schemas.microsoft.com/office/powerpoint/2010/main" val="2442191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tistics NZ template - Green">
  <a:themeElements>
    <a:clrScheme name="Custom 1">
      <a:dk1>
        <a:sysClr val="windowText" lastClr="000000"/>
      </a:dk1>
      <a:lt1>
        <a:sysClr val="window" lastClr="FFFFFF"/>
      </a:lt1>
      <a:dk2>
        <a:srgbClr val="1F497D"/>
      </a:dk2>
      <a:lt2>
        <a:srgbClr val="EEECE1"/>
      </a:lt2>
      <a:accent1>
        <a:srgbClr val="4F81BD"/>
      </a:accent1>
      <a:accent2>
        <a:srgbClr val="599CA5"/>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4411</TotalTime>
  <Words>932</Words>
  <Application>Microsoft Office PowerPoint</Application>
  <PresentationFormat>On-screen Show (4:3)</PresentationFormat>
  <Paragraphs>79</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ＭＳ Ｐゴシック</vt:lpstr>
      <vt:lpstr>Arial</vt:lpstr>
      <vt:lpstr>Calibri</vt:lpstr>
      <vt:lpstr>Lucida Grande</vt:lpstr>
      <vt:lpstr>Statistics NZ template - Green</vt:lpstr>
      <vt:lpstr>PowerPoint Presentation</vt:lpstr>
      <vt:lpstr>PowerPoint Presentation</vt:lpstr>
      <vt:lpstr>Partnering with iwi and Māori</vt:lpstr>
      <vt:lpstr>Pilot Partnership Projects</vt:lpstr>
      <vt:lpstr>Integrated Data Infrastructure (IDI)</vt:lpstr>
      <vt:lpstr>Data for iwi</vt:lpstr>
      <vt:lpstr>Unleashing the power of data to change lives</vt:lpstr>
    </vt:vector>
  </TitlesOfParts>
  <Company>Statistics New Zealand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One – click here to add title</dc:title>
  <dc:creator>AMelvill</dc:creator>
  <cp:lastModifiedBy>Claire Lord [SSC]</cp:lastModifiedBy>
  <cp:revision>287</cp:revision>
  <cp:lastPrinted>2016-06-09T02:13:00Z</cp:lastPrinted>
  <dcterms:created xsi:type="dcterms:W3CDTF">2009-08-17T04:21:41Z</dcterms:created>
  <dcterms:modified xsi:type="dcterms:W3CDTF">2016-11-21T01:33:39Z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221357852</vt:i4>
  </property>
  <property fmtid="{D5CDD505-2E9C-101B-9397-08002B2CF9AE}" pid="3" name="_NewReviewCycle">
    <vt:lpwstr/>
  </property>
  <property fmtid="{D5CDD505-2E9C-101B-9397-08002B2CF9AE}" pid="4" name="_EmailSubject">
    <vt:lpwstr>Govis</vt:lpwstr>
  </property>
  <property fmtid="{D5CDD505-2E9C-101B-9397-08002B2CF9AE}" pid="5" name="_AuthorEmail">
    <vt:lpwstr>Ann.Thomson@stats.govt.nz</vt:lpwstr>
  </property>
  <property fmtid="{D5CDD505-2E9C-101B-9397-08002B2CF9AE}" pid="6" name="_AuthorEmailDisplayName">
    <vt:lpwstr>Ann Thomson</vt:lpwstr>
  </property>
  <property fmtid="{D5CDD505-2E9C-101B-9397-08002B2CF9AE}" pid="7" name="_PreviousAdHocReviewCycleID">
    <vt:i4>-1136390926</vt:i4>
  </property>
</Properties>
</file>